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94" r:id="rId12"/>
    <p:sldId id="267" r:id="rId13"/>
    <p:sldId id="291" r:id="rId14"/>
    <p:sldId id="295" r:id="rId15"/>
    <p:sldId id="290" r:id="rId16"/>
    <p:sldId id="276" r:id="rId17"/>
    <p:sldId id="279" r:id="rId18"/>
    <p:sldId id="280" r:id="rId19"/>
    <p:sldId id="281" r:id="rId20"/>
    <p:sldId id="283" r:id="rId21"/>
    <p:sldId id="282" r:id="rId22"/>
    <p:sldId id="284" r:id="rId23"/>
    <p:sldId id="285" r:id="rId24"/>
    <p:sldId id="286" r:id="rId25"/>
    <p:sldId id="287" r:id="rId26"/>
    <p:sldId id="288" r:id="rId27"/>
    <p:sldId id="268" r:id="rId28"/>
    <p:sldId id="296" r:id="rId29"/>
    <p:sldId id="29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F97B-EA59-45F1-9740-54FE9DDAE2C6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3513-C399-4868-883F-C4C1B7CE7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F97B-EA59-45F1-9740-54FE9DDAE2C6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3513-C399-4868-883F-C4C1B7CE7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F97B-EA59-45F1-9740-54FE9DDAE2C6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3513-C399-4868-883F-C4C1B7CE7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F97B-EA59-45F1-9740-54FE9DDAE2C6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3513-C399-4868-883F-C4C1B7CE7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F97B-EA59-45F1-9740-54FE9DDAE2C6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3513-C399-4868-883F-C4C1B7CE7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F97B-EA59-45F1-9740-54FE9DDAE2C6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3513-C399-4868-883F-C4C1B7CE7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F97B-EA59-45F1-9740-54FE9DDAE2C6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3513-C399-4868-883F-C4C1B7CE7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F97B-EA59-45F1-9740-54FE9DDAE2C6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3513-C399-4868-883F-C4C1B7CE7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F97B-EA59-45F1-9740-54FE9DDAE2C6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3513-C399-4868-883F-C4C1B7CE7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F97B-EA59-45F1-9740-54FE9DDAE2C6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3513-C399-4868-883F-C4C1B7CE7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F97B-EA59-45F1-9740-54FE9DDAE2C6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3513-C399-4868-883F-C4C1B7CE7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8F97B-EA59-45F1-9740-54FE9DDAE2C6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93513-C399-4868-883F-C4C1B7CE7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&#1102;&#1079;&#1077;&#1088;\Downloads\Rodniki_solistka_N.Myseva_-_Prishla_k_nam_maslenica_(xMusic.me).mp3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&#1102;&#1079;&#1077;&#1088;\Desktop\&#1041;&#1086;&#1088;&#1080;&#1089;%20&#1050;&#1091;&#1089;&#1090;&#1086;&#1076;&#1080;&#1077;&#1074;.%20&#8220;&#1052;&#1072;&#1089;&#1083;&#1077;&#1085;&#1080;&#1094;&#1072;&#8220;.mp4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"/>
            <a:ext cx="9143999" cy="6857996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4932040" y="3933056"/>
            <a:ext cx="45719" cy="45719"/>
          </a:xfrm>
          <a:custGeom>
            <a:avLst/>
            <a:gdLst>
              <a:gd name="connsiteX0" fmla="*/ 0 w 45719"/>
              <a:gd name="connsiteY0" fmla="*/ 22860 h 45719"/>
              <a:gd name="connsiteX1" fmla="*/ 6696 w 45719"/>
              <a:gd name="connsiteY1" fmla="*/ 6696 h 45719"/>
              <a:gd name="connsiteX2" fmla="*/ 22860 w 45719"/>
              <a:gd name="connsiteY2" fmla="*/ 0 h 45719"/>
              <a:gd name="connsiteX3" fmla="*/ 39024 w 45719"/>
              <a:gd name="connsiteY3" fmla="*/ 6696 h 45719"/>
              <a:gd name="connsiteX4" fmla="*/ 45720 w 45719"/>
              <a:gd name="connsiteY4" fmla="*/ 22860 h 45719"/>
              <a:gd name="connsiteX5" fmla="*/ 39024 w 45719"/>
              <a:gd name="connsiteY5" fmla="*/ 39024 h 45719"/>
              <a:gd name="connsiteX6" fmla="*/ 22860 w 45719"/>
              <a:gd name="connsiteY6" fmla="*/ 45720 h 45719"/>
              <a:gd name="connsiteX7" fmla="*/ 6696 w 45719"/>
              <a:gd name="connsiteY7" fmla="*/ 39024 h 45719"/>
              <a:gd name="connsiteX8" fmla="*/ 0 w 45719"/>
              <a:gd name="connsiteY8" fmla="*/ 2286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19" h="45719">
                <a:moveTo>
                  <a:pt x="0" y="22860"/>
                </a:moveTo>
                <a:cubicBezTo>
                  <a:pt x="0" y="16797"/>
                  <a:pt x="2408" y="10983"/>
                  <a:pt x="6696" y="6696"/>
                </a:cubicBezTo>
                <a:cubicBezTo>
                  <a:pt x="10983" y="2409"/>
                  <a:pt x="16798" y="0"/>
                  <a:pt x="22860" y="0"/>
                </a:cubicBezTo>
                <a:cubicBezTo>
                  <a:pt x="28923" y="0"/>
                  <a:pt x="34737" y="2408"/>
                  <a:pt x="39024" y="6696"/>
                </a:cubicBezTo>
                <a:cubicBezTo>
                  <a:pt x="43311" y="10983"/>
                  <a:pt x="45720" y="16798"/>
                  <a:pt x="45720" y="22860"/>
                </a:cubicBezTo>
                <a:cubicBezTo>
                  <a:pt x="45720" y="28923"/>
                  <a:pt x="43312" y="34737"/>
                  <a:pt x="39024" y="39024"/>
                </a:cubicBezTo>
                <a:cubicBezTo>
                  <a:pt x="34737" y="43311"/>
                  <a:pt x="28922" y="45720"/>
                  <a:pt x="22860" y="45720"/>
                </a:cubicBezTo>
                <a:cubicBezTo>
                  <a:pt x="16797" y="45720"/>
                  <a:pt x="10983" y="43312"/>
                  <a:pt x="6696" y="39024"/>
                </a:cubicBezTo>
                <a:cubicBezTo>
                  <a:pt x="2409" y="34737"/>
                  <a:pt x="0" y="28922"/>
                  <a:pt x="0" y="2286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sz="5400" b="1" i="1" dirty="0" smtClean="0">
              <a:solidFill>
                <a:schemeClr val="bg2"/>
              </a:solidFill>
            </a:endParaRPr>
          </a:p>
        </p:txBody>
      </p:sp>
      <p:sp>
        <p:nvSpPr>
          <p:cNvPr id="14" name="Прямоугольник с одним вырезанным скругленным углом 13"/>
          <p:cNvSpPr/>
          <p:nvPr/>
        </p:nvSpPr>
        <p:spPr>
          <a:xfrm>
            <a:off x="4932040" y="1772816"/>
            <a:ext cx="45719" cy="45719"/>
          </a:xfrm>
          <a:prstGeom prst="snipRound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sz="5400" b="1" i="1" dirty="0" smtClean="0">
              <a:solidFill>
                <a:schemeClr val="bg2"/>
              </a:solidFill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4499992" y="260648"/>
            <a:ext cx="4032448" cy="601360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/>
          </a:solidFill>
          <a:ln w="76200"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2"/>
                </a:solidFill>
                <a:latin typeface="Cambria" pitchFamily="18" charset="0"/>
              </a:rPr>
              <a:t>Борис Михайлович Кустодиев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Georgia" pitchFamily="18" charset="0"/>
              </a:rPr>
              <a:t>(1878-1927)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sz="4800" b="1" i="1" dirty="0" smtClean="0">
              <a:solidFill>
                <a:schemeClr val="bg2"/>
              </a:solidFill>
              <a:latin typeface="Cambria" pitchFamily="18" charset="0"/>
            </a:endParaRPr>
          </a:p>
          <a:p>
            <a:pPr algn="ctr"/>
            <a:endParaRPr lang="ru-RU" sz="4800" b="1" i="1" dirty="0" smtClean="0">
              <a:solidFill>
                <a:schemeClr val="bg2"/>
              </a:solidFill>
              <a:latin typeface="Cambria" pitchFamily="18" charset="0"/>
            </a:endParaRPr>
          </a:p>
          <a:p>
            <a:pPr algn="ctr"/>
            <a:endParaRPr lang="ru-RU" sz="4800" b="1" i="1" dirty="0" smtClean="0">
              <a:solidFill>
                <a:schemeClr val="bg2"/>
              </a:solidFill>
              <a:latin typeface="Cambria" pitchFamily="18" charset="0"/>
            </a:endParaRPr>
          </a:p>
          <a:p>
            <a:pPr algn="ctr"/>
            <a:endParaRPr lang="ru-RU" sz="4800" b="1" i="1" dirty="0">
              <a:solidFill>
                <a:schemeClr val="bg2"/>
              </a:solidFill>
              <a:latin typeface="Cambria" pitchFamily="18" charset="0"/>
            </a:endParaRPr>
          </a:p>
        </p:txBody>
      </p:sp>
      <p:pic>
        <p:nvPicPr>
          <p:cNvPr id="1027" name="Picture 3" descr="C:\Users\User\Desktop\виньетка-зо-ота-33207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3384376" cy="1440160"/>
          </a:xfrm>
          <a:prstGeom prst="rect">
            <a:avLst/>
          </a:prstGeom>
          <a:noFill/>
        </p:spPr>
      </p:pic>
      <p:pic>
        <p:nvPicPr>
          <p:cNvPr id="33794" name="Picture 2" descr="http://img1.liveinternet.ru/images/attach/c/1/56/139/56139114_Kustodiev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92696"/>
            <a:ext cx="3752586" cy="3312368"/>
          </a:xfrm>
          <a:prstGeom prst="round2DiagRect">
            <a:avLst/>
          </a:prstGeom>
          <a:noFill/>
          <a:ln w="76200">
            <a:solidFill>
              <a:schemeClr val="bg1"/>
            </a:solidFill>
          </a:ln>
          <a:effectLst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User\Desktop\01791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171400"/>
            <a:ext cx="9144000" cy="70294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5157192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Bradley Hand ITC" pitchFamily="66" charset="0"/>
              </a:rPr>
              <a:t> </a:t>
            </a: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6600" dirty="0">
              <a:latin typeface="Cambria" pitchFamily="18" charset="0"/>
            </a:endParaRPr>
          </a:p>
        </p:txBody>
      </p:sp>
      <p:pic>
        <p:nvPicPr>
          <p:cNvPr id="11266" name="Picture 2" descr="http://www.1.portret1.z8.ru/art20veka/kustodiev/img/maslennitsa19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7313702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Горизонтальный свиток 11"/>
          <p:cNvSpPr/>
          <p:nvPr/>
        </p:nvSpPr>
        <p:spPr>
          <a:xfrm>
            <a:off x="1403648" y="5301208"/>
            <a:ext cx="5976664" cy="122693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«Масленица»</a:t>
            </a:r>
          </a:p>
        </p:txBody>
      </p:sp>
      <p:pic>
        <p:nvPicPr>
          <p:cNvPr id="11270" name="Picture 6" descr="https://otvet.imgsmail.ru/download/02b61d06c16193ce210213f214e552b8_i-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764704"/>
            <a:ext cx="5107721" cy="3822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http://sovettebe.ru/wp-content/uploads/2012/02/Maslenitsa-obyichai-1024x6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1772816"/>
            <a:ext cx="4968552" cy="3105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2" name="Picture 8" descr="http://weheart.moscow/wp-content/uploads/Maslenitsa-550x402@2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1484784"/>
            <a:ext cx="5256584" cy="3842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Rodniki_solistka_N.Myseva_-_Prishla_k_nam_maslenica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47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01791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5157192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Bradley Hand ITC" pitchFamily="66" charset="0"/>
              </a:rPr>
              <a:t> </a:t>
            </a: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6600" dirty="0">
              <a:latin typeface="Cambria" pitchFamily="18" charset="0"/>
            </a:endParaRPr>
          </a:p>
        </p:txBody>
      </p:sp>
      <p:pic>
        <p:nvPicPr>
          <p:cNvPr id="11" name="Борис Кустодиев. “Масленица“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5157192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Bradley Hand ITC" pitchFamily="66" charset="0"/>
              </a:rPr>
              <a:t> </a:t>
            </a: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6600" dirty="0">
              <a:latin typeface="Cambria" pitchFamily="18" charset="0"/>
            </a:endParaRPr>
          </a:p>
        </p:txBody>
      </p:sp>
      <p:pic>
        <p:nvPicPr>
          <p:cNvPr id="9218" name="Picture 2" descr="http://vsdn.ru/images/data/mus/images/6074/c74d97b01eae257e44aa9d5bade97bafautor_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60648"/>
            <a:ext cx="6768752" cy="500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Горизонтальный свиток 10"/>
          <p:cNvSpPr/>
          <p:nvPr/>
        </p:nvSpPr>
        <p:spPr>
          <a:xfrm>
            <a:off x="1619672" y="5373216"/>
            <a:ext cx="5976664" cy="122693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 «Балаганы»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5157192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Bradley Hand ITC" pitchFamily="66" charset="0"/>
              </a:rPr>
              <a:t> </a:t>
            </a: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6600" dirty="0">
              <a:latin typeface="Cambria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691680" y="5229200"/>
            <a:ext cx="5976664" cy="122693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« Карусель»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60648"/>
            <a:ext cx="4257864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5157192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Bradley Hand ITC" pitchFamily="66" charset="0"/>
              </a:rPr>
              <a:t> </a:t>
            </a: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6600" dirty="0">
              <a:latin typeface="Cambria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619672" y="5517232"/>
            <a:ext cx="5976664" cy="122693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« Ярмарка»</a:t>
            </a:r>
          </a:p>
        </p:txBody>
      </p:sp>
      <p:pic>
        <p:nvPicPr>
          <p:cNvPr id="1026" name="Picture 2" descr="C:\Users\юзер\Desktop\готика искусство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8514" y="260648"/>
            <a:ext cx="6873885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User\Desktop\5665d5cd91a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692696"/>
            <a:ext cx="7416824" cy="54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95736" y="2348880"/>
            <a:ext cx="5472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5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5400" b="1" i="1" dirty="0" smtClean="0">
                <a:solidFill>
                  <a:schemeClr val="accent1"/>
                </a:solidFill>
                <a:latin typeface="Cambria" pitchFamily="18" charset="0"/>
              </a:rPr>
              <a:t>Родные пейзажи</a:t>
            </a:r>
            <a:endParaRPr lang="ru-RU" sz="5400" dirty="0">
              <a:solidFill>
                <a:schemeClr val="accent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314275"/>
            <a:ext cx="9144000" cy="71722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5157192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Bradley Hand ITC" pitchFamily="66" charset="0"/>
              </a:rPr>
              <a:t> </a:t>
            </a: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6600" dirty="0">
              <a:latin typeface="Cambria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691680" y="5229200"/>
            <a:ext cx="5976664" cy="122693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 «Закат»</a:t>
            </a:r>
          </a:p>
        </p:txBody>
      </p:sp>
      <p:pic>
        <p:nvPicPr>
          <p:cNvPr id="3074" name="Picture 2" descr="http://gallart.by/images/gallery/Hudogniki/Kustodiev/1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60648"/>
            <a:ext cx="6967977" cy="4819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5157192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Bradley Hand ITC" pitchFamily="66" charset="0"/>
              </a:rPr>
              <a:t> </a:t>
            </a: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6600" dirty="0">
              <a:latin typeface="Cambria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691680" y="5331445"/>
            <a:ext cx="5976664" cy="102244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 «Усадьба в парке»</a:t>
            </a:r>
          </a:p>
        </p:txBody>
      </p:sp>
      <p:pic>
        <p:nvPicPr>
          <p:cNvPr id="21506" name="Picture 2" descr="http://uploads8.wikiart.org/images/boris-kustodiev/manor-in-the-park-1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7375820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5157192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Bradley Hand ITC" pitchFamily="66" charset="0"/>
              </a:rPr>
              <a:t> </a:t>
            </a: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6600" dirty="0">
              <a:latin typeface="Cambria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547664" y="5229200"/>
            <a:ext cx="5976664" cy="122693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 </a:t>
            </a:r>
            <a:r>
              <a:rPr lang="ru-RU" sz="5400" b="1" i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«Сенокос»</a:t>
            </a:r>
            <a:endParaRPr lang="ru-RU" sz="5400" b="1" i="1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20482" name="Picture 2" descr="http://ohudognikah.ru/sites/default/files/imagecache/800x600/img/photogalery/Haymak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548680"/>
            <a:ext cx="5616624" cy="4511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5157192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Bradley Hand ITC" pitchFamily="66" charset="0"/>
              </a:rPr>
              <a:t> </a:t>
            </a: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6600" dirty="0">
              <a:latin typeface="Cambria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691680" y="5229200"/>
            <a:ext cx="5976664" cy="122693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«Гроза»</a:t>
            </a:r>
          </a:p>
        </p:txBody>
      </p:sp>
      <p:pic>
        <p:nvPicPr>
          <p:cNvPr id="36866" name="Picture 2" descr="http://s13bar-nebo.narod.ru/image/kustodiev/6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04664"/>
            <a:ext cx="6192688" cy="4772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"/>
            <a:ext cx="9143999" cy="6857996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4932040" y="3933056"/>
            <a:ext cx="45719" cy="45719"/>
          </a:xfrm>
          <a:custGeom>
            <a:avLst/>
            <a:gdLst>
              <a:gd name="connsiteX0" fmla="*/ 0 w 45719"/>
              <a:gd name="connsiteY0" fmla="*/ 22860 h 45719"/>
              <a:gd name="connsiteX1" fmla="*/ 6696 w 45719"/>
              <a:gd name="connsiteY1" fmla="*/ 6696 h 45719"/>
              <a:gd name="connsiteX2" fmla="*/ 22860 w 45719"/>
              <a:gd name="connsiteY2" fmla="*/ 0 h 45719"/>
              <a:gd name="connsiteX3" fmla="*/ 39024 w 45719"/>
              <a:gd name="connsiteY3" fmla="*/ 6696 h 45719"/>
              <a:gd name="connsiteX4" fmla="*/ 45720 w 45719"/>
              <a:gd name="connsiteY4" fmla="*/ 22860 h 45719"/>
              <a:gd name="connsiteX5" fmla="*/ 39024 w 45719"/>
              <a:gd name="connsiteY5" fmla="*/ 39024 h 45719"/>
              <a:gd name="connsiteX6" fmla="*/ 22860 w 45719"/>
              <a:gd name="connsiteY6" fmla="*/ 45720 h 45719"/>
              <a:gd name="connsiteX7" fmla="*/ 6696 w 45719"/>
              <a:gd name="connsiteY7" fmla="*/ 39024 h 45719"/>
              <a:gd name="connsiteX8" fmla="*/ 0 w 45719"/>
              <a:gd name="connsiteY8" fmla="*/ 2286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19" h="45719">
                <a:moveTo>
                  <a:pt x="0" y="22860"/>
                </a:moveTo>
                <a:cubicBezTo>
                  <a:pt x="0" y="16797"/>
                  <a:pt x="2408" y="10983"/>
                  <a:pt x="6696" y="6696"/>
                </a:cubicBezTo>
                <a:cubicBezTo>
                  <a:pt x="10983" y="2409"/>
                  <a:pt x="16798" y="0"/>
                  <a:pt x="22860" y="0"/>
                </a:cubicBezTo>
                <a:cubicBezTo>
                  <a:pt x="28923" y="0"/>
                  <a:pt x="34737" y="2408"/>
                  <a:pt x="39024" y="6696"/>
                </a:cubicBezTo>
                <a:cubicBezTo>
                  <a:pt x="43311" y="10983"/>
                  <a:pt x="45720" y="16798"/>
                  <a:pt x="45720" y="22860"/>
                </a:cubicBezTo>
                <a:cubicBezTo>
                  <a:pt x="45720" y="28923"/>
                  <a:pt x="43312" y="34737"/>
                  <a:pt x="39024" y="39024"/>
                </a:cubicBezTo>
                <a:cubicBezTo>
                  <a:pt x="34737" y="43311"/>
                  <a:pt x="28922" y="45720"/>
                  <a:pt x="22860" y="45720"/>
                </a:cubicBezTo>
                <a:cubicBezTo>
                  <a:pt x="16797" y="45720"/>
                  <a:pt x="10983" y="43312"/>
                  <a:pt x="6696" y="39024"/>
                </a:cubicBezTo>
                <a:cubicBezTo>
                  <a:pt x="2409" y="34737"/>
                  <a:pt x="0" y="28922"/>
                  <a:pt x="0" y="2286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sz="5400" b="1" i="1" dirty="0" smtClean="0">
              <a:solidFill>
                <a:schemeClr val="bg2"/>
              </a:solidFill>
            </a:endParaRPr>
          </a:p>
        </p:txBody>
      </p:sp>
      <p:sp>
        <p:nvSpPr>
          <p:cNvPr id="14" name="Прямоугольник с одним вырезанным скругленным углом 13"/>
          <p:cNvSpPr/>
          <p:nvPr/>
        </p:nvSpPr>
        <p:spPr>
          <a:xfrm>
            <a:off x="4932040" y="1772816"/>
            <a:ext cx="45719" cy="45719"/>
          </a:xfrm>
          <a:prstGeom prst="snipRound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sz="5400" b="1" i="1" dirty="0" smtClean="0">
              <a:solidFill>
                <a:schemeClr val="bg2"/>
              </a:solidFill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11560" y="502930"/>
            <a:ext cx="8136904" cy="592502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4800" b="1" i="1" dirty="0" smtClean="0">
                <a:solidFill>
                  <a:schemeClr val="tx2">
                    <a:lumMod val="50000"/>
                  </a:schemeClr>
                </a:solidFill>
              </a:rPr>
              <a:t>«…любовь к жизни, радость и бодрость, любовь к своему русскому. Это было всегда единственным сюжетом моих картин.»</a:t>
            </a:r>
          </a:p>
          <a:p>
            <a:r>
              <a:rPr lang="ru-RU" sz="5400" b="1" i="1" dirty="0" smtClean="0">
                <a:solidFill>
                  <a:schemeClr val="tx2">
                    <a:lumMod val="50000"/>
                  </a:schemeClr>
                </a:solidFill>
              </a:rPr>
              <a:t>     Кустодиев Б.М.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User\Desktop\5665d5cd91a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48680"/>
            <a:ext cx="7416824" cy="54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95736" y="1268760"/>
            <a:ext cx="547260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5400" b="1" i="1" dirty="0" smtClean="0">
                <a:solidFill>
                  <a:schemeClr val="accent1"/>
                </a:solidFill>
                <a:latin typeface="Cambria" pitchFamily="18" charset="0"/>
              </a:rPr>
              <a:t>Идеал женской красоты Бориса </a:t>
            </a:r>
            <a:r>
              <a:rPr lang="ru-RU" sz="5400" b="1" i="1" dirty="0" err="1" smtClean="0">
                <a:solidFill>
                  <a:schemeClr val="accent1"/>
                </a:solidFill>
                <a:latin typeface="Cambria" pitchFamily="18" charset="0"/>
              </a:rPr>
              <a:t>Кустодиева</a:t>
            </a:r>
            <a:endParaRPr lang="ru-RU" sz="5400" dirty="0">
              <a:solidFill>
                <a:schemeClr val="accent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User\Desktop\5665d5cd91a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88640"/>
            <a:ext cx="7416824" cy="6408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95736" y="1268760"/>
            <a:ext cx="54726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5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endParaRPr lang="ru-RU" sz="5400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979712" y="5301208"/>
            <a:ext cx="5256584" cy="122693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«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Купчиха за чаем»</a:t>
            </a:r>
          </a:p>
        </p:txBody>
      </p:sp>
      <p:pic>
        <p:nvPicPr>
          <p:cNvPr id="1026" name="Picture 2" descr="C:\Users\юзер\Desktop\готика искусство\купчих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32656"/>
            <a:ext cx="4631554" cy="4824536"/>
          </a:xfrm>
          <a:prstGeom prst="rect">
            <a:avLst/>
          </a:prstGeom>
          <a:ln w="1270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User\Desktop\5665d5cd91a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04664"/>
            <a:ext cx="7333489" cy="6120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95736" y="1268760"/>
            <a:ext cx="54726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5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endParaRPr lang="ru-RU" sz="5400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44034" name="Picture 2" descr="http://img-fotki.yandex.ru/get/6707/86441892.530/0_c3442_a5a4179b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692696"/>
            <a:ext cx="2880320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Горизонтальный свиток 10"/>
          <p:cNvSpPr/>
          <p:nvPr/>
        </p:nvSpPr>
        <p:spPr>
          <a:xfrm>
            <a:off x="2339752" y="5229200"/>
            <a:ext cx="5256584" cy="122693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Купчиха 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User\Desktop\5665d5cd91a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60648"/>
            <a:ext cx="7166819" cy="6192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95736" y="1268760"/>
            <a:ext cx="54726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5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endParaRPr lang="ru-RU" sz="5400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43010" name="Picture 2" descr="kustodiev the artists wife 1909. Борис Михайлович Кустодие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548680"/>
            <a:ext cx="3369974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Горизонтальный свиток 10"/>
          <p:cNvSpPr/>
          <p:nvPr/>
        </p:nvSpPr>
        <p:spPr>
          <a:xfrm>
            <a:off x="2195736" y="5229200"/>
            <a:ext cx="5256584" cy="122693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«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Портрет жены»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User\Desktop\5665d5cd91a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88640"/>
            <a:ext cx="7250154" cy="6264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95736" y="1268760"/>
            <a:ext cx="54726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5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endParaRPr lang="ru-RU" sz="5400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41986" name="Picture 2" descr="43761. Борис Михайлович Кустодие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764704"/>
            <a:ext cx="2988846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Горизонтальный свиток 10"/>
          <p:cNvSpPr/>
          <p:nvPr/>
        </p:nvSpPr>
        <p:spPr>
          <a:xfrm>
            <a:off x="2123728" y="4873744"/>
            <a:ext cx="5256584" cy="122693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«</a:t>
            </a: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Купчиха за чаем»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User\Desktop\5665d5cd91a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88640"/>
            <a:ext cx="7166819" cy="6192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95736" y="1268760"/>
            <a:ext cx="54726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5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endParaRPr lang="ru-RU" sz="5400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12290" name="Picture 2" descr="http://chamberart.net/archive/B/Boris%20Kustodiev/Boris%20Kustodiev%20(1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1" y="980728"/>
            <a:ext cx="3312368" cy="416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Горизонтальный свиток 10"/>
          <p:cNvSpPr/>
          <p:nvPr/>
        </p:nvSpPr>
        <p:spPr>
          <a:xfrm>
            <a:off x="1835696" y="5259437"/>
            <a:ext cx="5616624" cy="102244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«Матрос и милая»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User\Desktop\5665d5cd91a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5" y="188640"/>
            <a:ext cx="7250154" cy="6264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95736" y="1268760"/>
            <a:ext cx="54726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5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endParaRPr lang="ru-RU" sz="5400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pic>
        <p:nvPicPr>
          <p:cNvPr id="11266" name="Picture 2" descr="http://www.dorus.ru/photos/8635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052736"/>
            <a:ext cx="4776465" cy="3955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Горизонтальный свиток 10"/>
          <p:cNvSpPr/>
          <p:nvPr/>
        </p:nvSpPr>
        <p:spPr>
          <a:xfrm>
            <a:off x="2195736" y="5259437"/>
            <a:ext cx="5256584" cy="102244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«Утро»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User\Desktop\5665d5cd91a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2696"/>
            <a:ext cx="7709594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23728" y="5157192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Bradley Hand ITC" pitchFamily="66" charset="0"/>
              </a:rPr>
              <a:t> </a:t>
            </a: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6600" dirty="0"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908720"/>
            <a:ext cx="473427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chemeClr val="tx2"/>
                </a:solidFill>
                <a:latin typeface="Georgia" pitchFamily="18" charset="0"/>
              </a:rPr>
              <a:t>Картины Бориса </a:t>
            </a:r>
            <a:r>
              <a:rPr lang="ru-RU" sz="2000" b="1" i="1" dirty="0" err="1" smtClean="0">
                <a:solidFill>
                  <a:schemeClr val="tx2"/>
                </a:solidFill>
                <a:latin typeface="Georgia" pitchFamily="18" charset="0"/>
              </a:rPr>
              <a:t>Кустодиева</a:t>
            </a:r>
            <a:r>
              <a:rPr lang="ru-RU" sz="2000" b="1" i="1" dirty="0" smtClean="0">
                <a:solidFill>
                  <a:schemeClr val="tx2"/>
                </a:solidFill>
                <a:latin typeface="Georgia" pitchFamily="18" charset="0"/>
              </a:rPr>
              <a:t> наполнены </a:t>
            </a:r>
            <a:r>
              <a:rPr lang="ru-RU" sz="2000" b="1" i="1" dirty="0" err="1" smtClean="0">
                <a:solidFill>
                  <a:schemeClr val="tx2"/>
                </a:solidFill>
                <a:latin typeface="Georgia" pitchFamily="18" charset="0"/>
              </a:rPr>
              <a:t>светоносностью</a:t>
            </a:r>
            <a:r>
              <a:rPr lang="ru-RU" sz="2000" b="1" i="1" dirty="0" smtClean="0">
                <a:solidFill>
                  <a:schemeClr val="tx2"/>
                </a:solidFill>
                <a:latin typeface="Georgia" pitchFamily="18" charset="0"/>
              </a:rPr>
              <a:t>, яркостью цветовых контрастов и изысканной декоративной стилизацией. Они погружают зрителя в творческую стихию народной жизни. Художник как бы любуется ярмарочной, купеческой Русью, неумолимо уходящей в прошлое. </a:t>
            </a:r>
            <a:endParaRPr lang="ru-RU" sz="2000" b="1" i="1" dirty="0">
              <a:solidFill>
                <a:schemeClr val="tx2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5157192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Bradley Hand ITC" pitchFamily="66" charset="0"/>
              </a:rPr>
              <a:t> </a:t>
            </a: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6600" dirty="0">
              <a:latin typeface="Cambria" pitchFamily="18" charset="0"/>
            </a:endParaRPr>
          </a:p>
        </p:txBody>
      </p:sp>
      <p:pic>
        <p:nvPicPr>
          <p:cNvPr id="11" name="Picture 2" descr="http://www.1.portret1.z8.ru/art20veka/kustodiev/img/maslennitsa1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356992"/>
            <a:ext cx="5435724" cy="2836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Users\юзер\Desktop\готика искусство\купчих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640" y="404664"/>
            <a:ext cx="2212085" cy="2304256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7026" y="260648"/>
            <a:ext cx="2254163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http://s13bar-nebo.narod.ru/image/kustodiev/6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32656"/>
            <a:ext cx="317692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Горизонтальный свиток 21"/>
          <p:cNvSpPr/>
          <p:nvPr/>
        </p:nvSpPr>
        <p:spPr>
          <a:xfrm>
            <a:off x="251520" y="2864470"/>
            <a:ext cx="2160240" cy="408980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</a:rPr>
              <a:t>«Купчиха за чаем»</a:t>
            </a:r>
            <a:endParaRPr lang="ru-RU" sz="1400" b="1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3" name="Горизонтальный свиток 22"/>
          <p:cNvSpPr/>
          <p:nvPr/>
        </p:nvSpPr>
        <p:spPr>
          <a:xfrm>
            <a:off x="3347864" y="2852936"/>
            <a:ext cx="2376264" cy="408980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</a:rPr>
              <a:t>«Гроза»</a:t>
            </a:r>
            <a:endParaRPr lang="ru-RU" sz="1400" b="1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Горизонтальный свиток 24"/>
          <p:cNvSpPr/>
          <p:nvPr/>
        </p:nvSpPr>
        <p:spPr>
          <a:xfrm>
            <a:off x="6876256" y="2900474"/>
            <a:ext cx="1728192" cy="408980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</a:rPr>
              <a:t>«Карусель»</a:t>
            </a:r>
            <a:endParaRPr lang="ru-RU" sz="1400" b="1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Горизонтальный свиток 25"/>
          <p:cNvSpPr/>
          <p:nvPr/>
        </p:nvSpPr>
        <p:spPr>
          <a:xfrm>
            <a:off x="3419872" y="6309320"/>
            <a:ext cx="2376264" cy="408980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</a:rPr>
              <a:t>«Масленица»</a:t>
            </a:r>
            <a:endParaRPr lang="ru-RU" sz="1400" b="1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User\Desktop\5665d5cd91a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0"/>
            <a:ext cx="7709594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23728" y="5157192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Bradley Hand ITC" pitchFamily="66" charset="0"/>
              </a:rPr>
              <a:t> </a:t>
            </a: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6600" dirty="0"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2924944"/>
            <a:ext cx="5976664" cy="275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ru-RU" sz="4000" b="1" i="1" dirty="0" smtClean="0">
                <a:solidFill>
                  <a:schemeClr val="accent2"/>
                </a:solidFill>
                <a:latin typeface="Georgia" pitchFamily="18" charset="0"/>
              </a:rPr>
              <a:t>Спасибо за внимание! </a:t>
            </a:r>
          </a:p>
          <a:p>
            <a:pPr algn="ctr">
              <a:lnSpc>
                <a:spcPct val="150000"/>
              </a:lnSpc>
            </a:pPr>
            <a:r>
              <a:rPr lang="ru-RU" sz="4000" b="1" i="1" dirty="0" smtClean="0">
                <a:solidFill>
                  <a:schemeClr val="accent2"/>
                </a:solidFill>
                <a:latin typeface="Georgia" pitchFamily="18" charset="0"/>
              </a:rPr>
              <a:t>До новых встреч!</a:t>
            </a:r>
            <a:endParaRPr lang="ru-RU" sz="4000" b="1" i="1" dirty="0">
              <a:solidFill>
                <a:schemeClr val="accent2"/>
              </a:solidFill>
              <a:latin typeface="Georgia" pitchFamily="18" charset="0"/>
            </a:endParaRPr>
          </a:p>
        </p:txBody>
      </p:sp>
      <p:pic>
        <p:nvPicPr>
          <p:cNvPr id="12" name="Picture 2" descr="http://s020.radikal.ru/i719/1506/56/e2e117e19f6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340768"/>
            <a:ext cx="1646085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9144000" cy="71722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44000" cy="237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51520" y="3068960"/>
            <a:ext cx="8712968" cy="3589068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Жизнь художника и его творчество неразрывно связаны с Волгой, волжскими просторами. Через всю жизнь Б. М. Кустодиев пронес большую и неизбывную любовь к Поволжью - краю, где прошли его детство и юность. Борис Михайлович Кустодиев родился 7 марта 1878 года в Астрахани.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459432"/>
            <a:ext cx="9756576" cy="73174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0"/>
            <a:ext cx="110215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23528" y="3356992"/>
            <a:ext cx="8280920" cy="2826306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Окончив в 1896 году духовную семинарию, Кустодиев едет в Петербург, где поступает в Высшее художественное училище при Академии художеств</a:t>
            </a:r>
            <a:endParaRPr lang="ru-RU" sz="32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 descr="kustodiev2">
            <a:hlinkClick r:id="rId3" action="ppaction://hlinksldjump" tooltip="Кустодиев автопортрет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76672"/>
            <a:ext cx="3312368" cy="4571068"/>
          </a:xfrm>
          <a:prstGeom prst="round2Diag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51520" y="404664"/>
            <a:ext cx="4752528" cy="606808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 w="22225"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В декабре 1903 года, по окончании Академии, Кустодиев, удостоенный звания художника и золотой медали, отправляется в пенсионерскую поездку в Париж, а затем в Испанию. С увлечением и большим интересом изучает он сокровища западноевропейской живописи, посещает музеи Парижа и Мадрида</a:t>
            </a:r>
            <a:endParaRPr lang="ru-RU" sz="24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3" descr="C:\Users\User\Desktop\виньетка-зо-ота-332079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5301208"/>
            <a:ext cx="3456384" cy="108176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8" name="Picture 6" descr="auto1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3600400" cy="4290476"/>
          </a:xfrm>
          <a:prstGeom prst="round2DiagRect">
            <a:avLst/>
          </a:prstGeom>
          <a:noFill/>
          <a:ln w="76200">
            <a:solidFill>
              <a:schemeClr val="bg2"/>
            </a:solidFill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499992" y="980728"/>
            <a:ext cx="4427984" cy="4188381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 w="25400" cmpd="sng"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Через пять месяцев художник возвращается в Россию и с радостью пишет своему другу, что, наконец, он снова в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«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благословенных краях нашей благословенной русской земли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».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endParaRPr lang="ru-RU" sz="28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3" descr="C:\Users\User\Desktop\виньетка-зо-ота-33207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085184"/>
            <a:ext cx="3876675" cy="11853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9396536" cy="71722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3074" name="Picture 2" descr="http://artpoisk.info/files/images/4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952" y="476672"/>
            <a:ext cx="4765235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https://im1-tub-ru.yandex.net/i?id=844c804cbe6680926afcdd0b45a8601e&amp;n=33&amp;h=215&amp;w=2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212976"/>
            <a:ext cx="378293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399584" y="692696"/>
            <a:ext cx="3744416" cy="4874359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 w="22225"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Б.М. Кустодиев поселился в Костромской губернии, где возле деревни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Маурино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построил дом-мастерскую «Терем», в котором создано много значительных работ мастера</a:t>
            </a:r>
            <a:endParaRPr lang="ru-RU" sz="28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User\Desktop\5665d5cd91a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48680"/>
            <a:ext cx="7416824" cy="54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195736" y="1268760"/>
            <a:ext cx="54726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chemeClr val="accent1"/>
                </a:solidFill>
                <a:latin typeface="Cambria" pitchFamily="18" charset="0"/>
              </a:rPr>
              <a:t>Приглашаем в картинную галерею</a:t>
            </a:r>
            <a:endParaRPr lang="ru-RU" sz="6600" dirty="0">
              <a:solidFill>
                <a:schemeClr val="accent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0179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747464"/>
            <a:ext cx="9144000" cy="76054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18864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flipH="1">
            <a:off x="8074103" y="3789040"/>
            <a:ext cx="45719" cy="117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5157192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Bradley Hand ITC" pitchFamily="66" charset="0"/>
              </a:rPr>
              <a:t> </a:t>
            </a: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6600" dirty="0">
              <a:latin typeface="Cambria" pitchFamily="18" charset="0"/>
            </a:endParaRPr>
          </a:p>
        </p:txBody>
      </p:sp>
      <p:pic>
        <p:nvPicPr>
          <p:cNvPr id="10242" name="Picture 2" descr="http://ic.pics.livejournal.com/1mim/33497378/1017288/1017288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8640"/>
            <a:ext cx="7416824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Горизонтальный свиток 7"/>
          <p:cNvSpPr/>
          <p:nvPr/>
        </p:nvSpPr>
        <p:spPr>
          <a:xfrm>
            <a:off x="1619672" y="4797152"/>
            <a:ext cx="5976664" cy="122693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«Зима»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bg2"/>
          </a:solidFill>
        </a:ln>
      </a:spPr>
      <a:bodyPr wrap="square">
        <a:spAutoFit/>
      </a:bodyPr>
      <a:lstStyle>
        <a:defPPr>
          <a:defRPr sz="5400" b="1" i="1" dirty="0" smtClean="0">
            <a:solidFill>
              <a:schemeClr val="bg2"/>
            </a:solidFill>
          </a:defRPr>
        </a:defPPr>
      </a:lst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355</Words>
  <Application>Microsoft Office PowerPoint</Application>
  <PresentationFormat>Экран (4:3)</PresentationFormat>
  <Paragraphs>55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User</dc:creator>
  <cp:lastModifiedBy>юзер</cp:lastModifiedBy>
  <cp:revision>61</cp:revision>
  <dcterms:created xsi:type="dcterms:W3CDTF">2016-03-01T17:52:05Z</dcterms:created>
  <dcterms:modified xsi:type="dcterms:W3CDTF">2016-03-28T18:01:28Z</dcterms:modified>
</cp:coreProperties>
</file>