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941" r:id="rId2"/>
  </p:sldMasterIdLst>
  <p:notesMasterIdLst>
    <p:notesMasterId r:id="rId30"/>
  </p:notesMasterIdLst>
  <p:handoutMasterIdLst>
    <p:handoutMasterId r:id="rId31"/>
  </p:handoutMasterIdLst>
  <p:sldIdLst>
    <p:sldId id="319" r:id="rId3"/>
    <p:sldId id="336" r:id="rId4"/>
    <p:sldId id="342" r:id="rId5"/>
    <p:sldId id="331" r:id="rId6"/>
    <p:sldId id="345" r:id="rId7"/>
    <p:sldId id="343" r:id="rId8"/>
    <p:sldId id="344" r:id="rId9"/>
    <p:sldId id="346" r:id="rId10"/>
    <p:sldId id="347" r:id="rId11"/>
    <p:sldId id="352" r:id="rId12"/>
    <p:sldId id="348" r:id="rId13"/>
    <p:sldId id="349" r:id="rId14"/>
    <p:sldId id="350" r:id="rId15"/>
    <p:sldId id="351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53" r:id="rId26"/>
    <p:sldId id="354" r:id="rId27"/>
    <p:sldId id="355" r:id="rId28"/>
    <p:sldId id="367" r:id="rId29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A8B25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88" d="100"/>
          <a:sy n="88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8F88C59-319B-4332-9A1D-2A62CFCB00D8}" type="datetimeFigureOut">
              <a:rPr lang="ru-RU" smtClean="0"/>
              <a:pPr/>
              <a:t>09.11.18</a:t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16A41B8-7DC3-4DB6-84E4-E105629EAA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80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968B300D-05F0-4B43-940D-46DED5A791AD}" type="datetimeFigureOut">
              <a:rPr lang="ru-RU"/>
              <a:pPr/>
              <a:t>08.11.18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8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kumimoji="0" lang="ru-RU"/>
              <a:pPr/>
              <a:t>08.11.18</a:t>
            </a:fld>
            <a:endParaRPr kumimoji="0"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kumimoji="0" lang="ru-RU" smtClean="0"/>
              <a:pPr/>
              <a:t>08.11.18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kumimoji="0"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водяным знако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водяным знако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рисунком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, вверху и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08.11.18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theme" Target="../theme/theme2.xml"/><Relationship Id="rId24" Type="http://schemas.openxmlformats.org/officeDocument/2006/relationships/image" Target="../media/image7.png"/><Relationship Id="rId25" Type="http://schemas.openxmlformats.org/officeDocument/2006/relationships/image" Target="../media/image8.png"/><Relationship Id="rId26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08.11.18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6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5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g"/><Relationship Id="rId12" Type="http://schemas.openxmlformats.org/officeDocument/2006/relationships/image" Target="../media/image62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8" Type="http://schemas.openxmlformats.org/officeDocument/2006/relationships/image" Target="../media/image58.jpg"/><Relationship Id="rId9" Type="http://schemas.openxmlformats.org/officeDocument/2006/relationships/image" Target="../media/image59.jpg"/><Relationship Id="rId10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r.ru/petersburg/spbgraphic/2.jpg" TargetMode="External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6" Type="http://schemas.openxmlformats.org/officeDocument/2006/relationships/image" Target="../media/image80.JPG"/><Relationship Id="rId7" Type="http://schemas.openxmlformats.org/officeDocument/2006/relationships/image" Target="../media/image81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JPG"/><Relationship Id="rId5" Type="http://schemas.openxmlformats.org/officeDocument/2006/relationships/image" Target="../media/image89.JPG"/><Relationship Id="rId6" Type="http://schemas.openxmlformats.org/officeDocument/2006/relationships/image" Target="../media/image90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9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image" Target="../media/image28.png"/><Relationship Id="rId6" Type="http://schemas.microsoft.com/office/2007/relationships/hdphoto" Target="../media/hdphoto2.wdp"/><Relationship Id="rId7" Type="http://schemas.openxmlformats.org/officeDocument/2006/relationships/image" Target="../media/image29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3733800"/>
            <a:ext cx="8458200" cy="1447800"/>
          </a:xfrm>
          <a:solidFill>
            <a:srgbClr val="9A8B25">
              <a:alpha val="35000"/>
            </a:srgb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 fontScale="90000"/>
          </a:bodyPr>
          <a:lstStyle/>
          <a:p>
            <a:pPr algn="dist"/>
            <a: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/>
            </a:r>
            <a:b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Графические техники:</a:t>
            </a:r>
            <a:b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/>
                <a:cs typeface="Arial"/>
              </a:rPr>
              <a:t>«ГРАВЮРА НА КАРТОНЕ»</a:t>
            </a:r>
            <a: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>
          <a:xfrm>
            <a:off x="3962400" y="5181600"/>
            <a:ext cx="4634346" cy="990600"/>
          </a:xfrm>
        </p:spPr>
        <p:txBody>
          <a:bodyPr/>
          <a:lstStyle/>
          <a:p>
            <a:r>
              <a:rPr lang="ru-RU" dirty="0" smtClean="0">
                <a:latin typeface="Times New Roman"/>
                <a:cs typeface="Times New Roman"/>
              </a:rPr>
              <a:t>Выполнила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преподаватель художественного отделения ГБУ ДО НАО «ДШИ»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Степанец С.Г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997" b="4997"/>
          <a:stretch>
            <a:fillRect/>
          </a:stretch>
        </p:blipFill>
        <p:spPr>
          <a:xfrm>
            <a:off x="3200400" y="304800"/>
            <a:ext cx="25146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267200" y="4724400"/>
            <a:ext cx="4343400" cy="1905000"/>
          </a:xfrm>
        </p:spPr>
        <p:txBody>
          <a:bodyPr/>
          <a:lstStyle/>
          <a:p>
            <a:r>
              <a:rPr lang="ru-RU" sz="1200" dirty="0">
                <a:latin typeface="Arial"/>
                <a:cs typeface="Arial"/>
              </a:rPr>
              <a:t>В. А. </a:t>
            </a:r>
            <a:r>
              <a:rPr lang="ru-RU" sz="1200" dirty="0" smtClean="0">
                <a:latin typeface="Arial"/>
                <a:cs typeface="Arial"/>
              </a:rPr>
              <a:t>Фаворский</a:t>
            </a:r>
          </a:p>
          <a:p>
            <a:endParaRPr lang="ru-RU" sz="1200" dirty="0">
              <a:latin typeface="Arial"/>
              <a:cs typeface="Arial"/>
            </a:endParaRPr>
          </a:p>
          <a:p>
            <a:endParaRPr lang="ru-RU" sz="1200" dirty="0" smtClean="0">
              <a:latin typeface="Arial"/>
              <a:cs typeface="Arial"/>
            </a:endParaRPr>
          </a:p>
          <a:p>
            <a:endParaRPr lang="ru-RU" sz="1200" dirty="0">
              <a:latin typeface="Arial"/>
              <a:cs typeface="Arial"/>
            </a:endParaRPr>
          </a:p>
          <a:p>
            <a:r>
              <a:rPr lang="ru-RU" dirty="0" smtClean="0">
                <a:latin typeface="Arial"/>
                <a:cs typeface="Arial"/>
              </a:rPr>
              <a:t>Короткий </a:t>
            </a:r>
            <a:r>
              <a:rPr lang="ru-RU" dirty="0">
                <a:latin typeface="Arial"/>
                <a:cs typeface="Arial"/>
              </a:rPr>
              <a:t>мелкий штрих прекрасно выражает форму, почти не прибегая к добавлению контурной линии. </a:t>
            </a:r>
            <a:endParaRPr lang="ru-RU" dirty="0"/>
          </a:p>
        </p:txBody>
      </p:sp>
      <p:pic>
        <p:nvPicPr>
          <p:cNvPr id="4" name="Изображение 3" descr="Фаворский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85527"/>
            <a:ext cx="3962400" cy="3420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 descr="Фаворский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8" t="28187" r="908" b="-817"/>
          <a:stretch/>
        </p:blipFill>
        <p:spPr>
          <a:xfrm>
            <a:off x="4343400" y="228600"/>
            <a:ext cx="4610100" cy="4464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Фаворский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3995451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8898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876800" y="4495800"/>
            <a:ext cx="4191000" cy="1524000"/>
          </a:xfrm>
        </p:spPr>
        <p:txBody>
          <a:bodyPr/>
          <a:lstStyle/>
          <a:p>
            <a:r>
              <a:rPr lang="ru-RU" dirty="0">
                <a:latin typeface="Arial"/>
                <a:cs typeface="Arial"/>
              </a:rPr>
              <a:t>Работая в технике «гравюра на картоне» дети могут наиболее четко проследить, прочувствовать</a:t>
            </a:r>
            <a:r>
              <a:rPr lang="ru-RU" dirty="0" smtClean="0">
                <a:latin typeface="Arial"/>
                <a:cs typeface="Arial"/>
              </a:rPr>
              <a:t>, освоить азбуку (</a:t>
            </a:r>
            <a:r>
              <a:rPr lang="en-US" b="1" dirty="0">
                <a:latin typeface="Arial"/>
                <a:cs typeface="Arial"/>
              </a:rPr>
              <a:t>точка, линия, </a:t>
            </a:r>
            <a:r>
              <a:rPr lang="ru-RU" b="1" dirty="0">
                <a:latin typeface="Arial"/>
                <a:cs typeface="Arial"/>
              </a:rPr>
              <a:t>штрих, </a:t>
            </a:r>
            <a:r>
              <a:rPr lang="en-US" b="1" dirty="0" smtClean="0">
                <a:latin typeface="Arial"/>
                <a:cs typeface="Arial"/>
              </a:rPr>
              <a:t>пятно</a:t>
            </a:r>
            <a:r>
              <a:rPr lang="ru-RU" dirty="0" smtClean="0">
                <a:latin typeface="Arial"/>
                <a:cs typeface="Arial"/>
              </a:rPr>
              <a:t>) изобразительного </a:t>
            </a:r>
            <a:r>
              <a:rPr lang="ru-RU" dirty="0">
                <a:latin typeface="Arial"/>
                <a:cs typeface="Arial"/>
              </a:rPr>
              <a:t>творчества. </a:t>
            </a:r>
          </a:p>
        </p:txBody>
      </p:sp>
      <p:pic>
        <p:nvPicPr>
          <p:cNvPr id="4" name="Изображение 3" descr="IMG_23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4281738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5804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Матисс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2307812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 descr="Пятно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4038600" cy="1610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instru_matisse 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3630" r="4070" b="3804"/>
          <a:stretch/>
        </p:blipFill>
        <p:spPr>
          <a:xfrm>
            <a:off x="228600" y="3733800"/>
            <a:ext cx="2286000" cy="2910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Изображение 7" descr="Пятно 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81200"/>
            <a:ext cx="3200400" cy="1902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743200" y="4800600"/>
            <a:ext cx="2743200" cy="1600200"/>
          </a:xfrm>
        </p:spPr>
        <p:txBody>
          <a:bodyPr/>
          <a:lstStyle/>
          <a:p>
            <a:r>
              <a:rPr lang="ru-RU" dirty="0">
                <a:latin typeface="Arial"/>
                <a:cs typeface="Arial"/>
              </a:rPr>
              <a:t>В пятновой графике основным изобразительным элементом являются </a:t>
            </a:r>
            <a:r>
              <a:rPr lang="ru-RU" dirty="0" smtClean="0">
                <a:latin typeface="Arial"/>
                <a:cs typeface="Arial"/>
              </a:rPr>
              <a:t>пятна. </a:t>
            </a:r>
            <a:endParaRPr lang="ru-RU" dirty="0"/>
          </a:p>
        </p:txBody>
      </p:sp>
      <p:pic>
        <p:nvPicPr>
          <p:cNvPr id="9" name="Изображение 8" descr="Пятно 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12" y="4114800"/>
            <a:ext cx="3161388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Изображение 9" descr="Пятно 2 а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81200"/>
            <a:ext cx="2570383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67000" y="304800"/>
            <a:ext cx="2819400" cy="452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/>
                <a:cs typeface="Arial"/>
              </a:rPr>
              <a:t>А. </a:t>
            </a:r>
            <a:r>
              <a:rPr lang="ru-RU" sz="1200" dirty="0" smtClean="0">
                <a:latin typeface="Arial"/>
                <a:cs typeface="Arial"/>
              </a:rPr>
              <a:t>Матисс</a:t>
            </a:r>
          </a:p>
          <a:p>
            <a:endParaRPr lang="ru-RU" sz="1200" dirty="0" smtClean="0">
              <a:latin typeface="Arial"/>
              <a:cs typeface="Arial"/>
            </a:endParaRPr>
          </a:p>
          <a:p>
            <a:endParaRPr lang="ru-RU" sz="1200" dirty="0">
              <a:latin typeface="Arial"/>
              <a:cs typeface="Arial"/>
            </a:endParaRPr>
          </a:p>
          <a:p>
            <a:pPr algn="ctr"/>
            <a:r>
              <a:rPr lang="ru-RU" sz="1200" dirty="0" smtClean="0">
                <a:latin typeface="Arial"/>
                <a:cs typeface="Arial"/>
              </a:rPr>
              <a:t>В. А. Фаворский</a:t>
            </a:r>
          </a:p>
          <a:p>
            <a:pPr algn="ctr"/>
            <a:endParaRPr lang="ru-RU" sz="1200" dirty="0">
              <a:latin typeface="Arial"/>
              <a:cs typeface="Arial"/>
            </a:endParaRPr>
          </a:p>
          <a:p>
            <a:pPr algn="ctr"/>
            <a:endParaRPr lang="ru-RU" sz="1200" dirty="0" smtClean="0">
              <a:latin typeface="Arial"/>
              <a:cs typeface="Arial"/>
            </a:endParaRPr>
          </a:p>
          <a:p>
            <a:pPr algn="ctr"/>
            <a:endParaRPr lang="ru-RU" sz="1200" dirty="0" smtClean="0">
              <a:latin typeface="Arial"/>
              <a:cs typeface="Arial"/>
            </a:endParaRPr>
          </a:p>
          <a:p>
            <a:pPr algn="ctr"/>
            <a:r>
              <a:rPr lang="ru-RU" sz="1200" dirty="0" smtClean="0">
                <a:latin typeface="Arial"/>
                <a:cs typeface="Arial"/>
              </a:rPr>
              <a:t>В. М. Конашевич</a:t>
            </a:r>
          </a:p>
          <a:p>
            <a:pPr algn="r"/>
            <a:endParaRPr lang="ru-RU" sz="1200" dirty="0" smtClean="0">
              <a:latin typeface="Arial"/>
              <a:cs typeface="Arial"/>
            </a:endParaRPr>
          </a:p>
          <a:p>
            <a:pPr algn="r"/>
            <a:endParaRPr lang="ru-RU" sz="1200" dirty="0">
              <a:latin typeface="Arial"/>
              <a:cs typeface="Arial"/>
            </a:endParaRPr>
          </a:p>
          <a:p>
            <a:pPr algn="r"/>
            <a:endParaRPr lang="ru-RU" sz="1200" dirty="0" smtClean="0">
              <a:latin typeface="Arial"/>
              <a:cs typeface="Arial"/>
            </a:endParaRPr>
          </a:p>
          <a:p>
            <a:pPr algn="r"/>
            <a:endParaRPr lang="ru-RU" sz="1200" dirty="0">
              <a:latin typeface="Arial"/>
              <a:cs typeface="Arial"/>
            </a:endParaRPr>
          </a:p>
          <a:p>
            <a:pPr algn="r"/>
            <a:endParaRPr lang="ru-RU" sz="1200" dirty="0" smtClean="0">
              <a:latin typeface="Arial"/>
              <a:cs typeface="Arial"/>
            </a:endParaRPr>
          </a:p>
          <a:p>
            <a:pPr algn="r"/>
            <a:endParaRPr lang="ru-RU" sz="1200" dirty="0">
              <a:latin typeface="Arial"/>
              <a:cs typeface="Arial"/>
            </a:endParaRPr>
          </a:p>
          <a:p>
            <a:pPr algn="r"/>
            <a:endParaRPr lang="ru-RU" sz="1200" dirty="0" smtClean="0">
              <a:latin typeface="Arial"/>
              <a:cs typeface="Arial"/>
            </a:endParaRPr>
          </a:p>
          <a:p>
            <a:pPr algn="r"/>
            <a:endParaRPr lang="ru-RU" sz="1200" dirty="0">
              <a:latin typeface="Arial"/>
              <a:cs typeface="Arial"/>
            </a:endParaRPr>
          </a:p>
          <a:p>
            <a:pPr algn="r"/>
            <a:endParaRPr lang="ru-RU" sz="1200" dirty="0" smtClean="0">
              <a:latin typeface="Arial"/>
              <a:cs typeface="Arial"/>
            </a:endParaRPr>
          </a:p>
          <a:p>
            <a:pPr algn="r"/>
            <a:endParaRPr lang="ru-RU" sz="1200" dirty="0">
              <a:latin typeface="Arial"/>
              <a:cs typeface="Arial"/>
            </a:endParaRPr>
          </a:p>
          <a:p>
            <a:pPr algn="r"/>
            <a:endParaRPr lang="ru-RU" sz="1200" dirty="0" smtClean="0">
              <a:latin typeface="Arial"/>
              <a:cs typeface="Arial"/>
            </a:endParaRPr>
          </a:p>
          <a:p>
            <a:pPr algn="r"/>
            <a:endParaRPr lang="ru-RU" sz="1200" dirty="0">
              <a:latin typeface="Arial"/>
              <a:cs typeface="Arial"/>
            </a:endParaRPr>
          </a:p>
          <a:p>
            <a:pPr algn="r"/>
            <a:r>
              <a:rPr lang="ru-RU" sz="1200" dirty="0" smtClean="0">
                <a:latin typeface="Arial"/>
                <a:cs typeface="Arial"/>
              </a:rPr>
              <a:t>   </a:t>
            </a:r>
          </a:p>
          <a:p>
            <a:pPr algn="r"/>
            <a:r>
              <a:rPr lang="ru-RU" sz="1200" dirty="0" smtClean="0">
                <a:latin typeface="Arial"/>
                <a:cs typeface="Arial"/>
              </a:rPr>
              <a:t> В. В. Лебедев</a:t>
            </a:r>
          </a:p>
          <a:p>
            <a:endParaRPr lang="ru-RU" sz="1200" dirty="0">
              <a:latin typeface="Arial"/>
              <a:cs typeface="Arial"/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35665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илуэт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866122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57200" y="5181600"/>
            <a:ext cx="8153400" cy="1524000"/>
          </a:xfrm>
        </p:spPr>
        <p:txBody>
          <a:bodyPr/>
          <a:lstStyle/>
          <a:p>
            <a:r>
              <a:rPr lang="ru-RU" dirty="0">
                <a:latin typeface="Arial"/>
                <a:cs typeface="Arial"/>
              </a:rPr>
              <a:t>В крайнем выражении она приходит к искусству силуэта – черный силуэт на белом фоне, или белый силуэт на чёрном фоне. </a:t>
            </a:r>
          </a:p>
        </p:txBody>
      </p:sp>
      <p:pic>
        <p:nvPicPr>
          <p:cNvPr id="6" name="Изображение 5" descr="Силуэт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"/>
            <a:ext cx="28956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Изображение 6" descr="Силуэт 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"/>
            <a:ext cx="2667000" cy="251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Изображение 7" descr="Пятно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2800"/>
            <a:ext cx="4308761" cy="2518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Изображение 8" descr="Пятно 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352800"/>
            <a:ext cx="3251200" cy="2498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27734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04800" y="5029200"/>
            <a:ext cx="3505200" cy="1524000"/>
          </a:xfrm>
        </p:spPr>
        <p:txBody>
          <a:bodyPr/>
          <a:lstStyle/>
          <a:p>
            <a:r>
              <a:rPr lang="ru-RU" dirty="0" smtClean="0">
                <a:latin typeface="Arial"/>
                <a:cs typeface="Arial"/>
              </a:rPr>
              <a:t>Азбука </a:t>
            </a:r>
            <a:r>
              <a:rPr lang="ru-RU" dirty="0">
                <a:latin typeface="Arial"/>
                <a:cs typeface="Arial"/>
              </a:rPr>
              <a:t>изобразительного </a:t>
            </a:r>
            <a:r>
              <a:rPr lang="ru-RU" dirty="0" smtClean="0">
                <a:latin typeface="Arial"/>
                <a:cs typeface="Arial"/>
              </a:rPr>
              <a:t>творчества - </a:t>
            </a:r>
            <a:r>
              <a:rPr lang="en-US" b="1" dirty="0">
                <a:latin typeface="Arial"/>
                <a:cs typeface="Arial"/>
              </a:rPr>
              <a:t>точка, линия, </a:t>
            </a:r>
            <a:r>
              <a:rPr lang="ru-RU" b="1" dirty="0">
                <a:latin typeface="Arial"/>
                <a:cs typeface="Arial"/>
              </a:rPr>
              <a:t>штрих, </a:t>
            </a:r>
            <a:r>
              <a:rPr lang="en-US" b="1" dirty="0" smtClean="0">
                <a:latin typeface="Arial"/>
                <a:cs typeface="Arial"/>
              </a:rPr>
              <a:t>пятно</a:t>
            </a:r>
            <a:r>
              <a:rPr lang="ru-RU" b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– ярко проявляется в искусстве создания фирменного знака.</a:t>
            </a:r>
            <a:endParaRPr lang="ru-RU" dirty="0"/>
          </a:p>
        </p:txBody>
      </p:sp>
      <p:pic>
        <p:nvPicPr>
          <p:cNvPr id="4" name="Изображение 3" descr="Силуэт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1778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 descr="Фирм знак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"/>
            <a:ext cx="1339775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Фирм знак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t="8021" r="18601" b="6697"/>
          <a:stretch/>
        </p:blipFill>
        <p:spPr>
          <a:xfrm>
            <a:off x="304800" y="3352800"/>
            <a:ext cx="1472214" cy="1345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Изображение 6" descr="Фирм знак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352800"/>
            <a:ext cx="1371600" cy="13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Изображение 7" descr="Фирм знак 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14523" r="12103" b="14526"/>
          <a:stretch/>
        </p:blipFill>
        <p:spPr>
          <a:xfrm>
            <a:off x="4038600" y="3352800"/>
            <a:ext cx="1600200" cy="137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Изображение 8" descr="Фирм знак 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8600"/>
            <a:ext cx="2382688" cy="1752600"/>
          </a:xfrm>
          <a:prstGeom prst="rect">
            <a:avLst/>
          </a:prstGeom>
        </p:spPr>
      </p:pic>
      <p:pic>
        <p:nvPicPr>
          <p:cNvPr id="10" name="Изображение 9" descr="Фирм знак 7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6108" r="3874" b="23350"/>
          <a:stretch/>
        </p:blipFill>
        <p:spPr>
          <a:xfrm>
            <a:off x="6324600" y="2209800"/>
            <a:ext cx="2358017" cy="990599"/>
          </a:xfrm>
          <a:prstGeom prst="rect">
            <a:avLst/>
          </a:prstGeom>
        </p:spPr>
      </p:pic>
      <p:pic>
        <p:nvPicPr>
          <p:cNvPr id="11" name="Изображение 10" descr="Фирм знак 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15389" r="25759" b="49795"/>
          <a:stretch/>
        </p:blipFill>
        <p:spPr>
          <a:xfrm>
            <a:off x="6324600" y="3429000"/>
            <a:ext cx="2362200" cy="1753682"/>
          </a:xfrm>
          <a:prstGeom prst="rect">
            <a:avLst/>
          </a:prstGeom>
        </p:spPr>
      </p:pic>
      <p:pic>
        <p:nvPicPr>
          <p:cNvPr id="12" name="Изображение 11" descr="Фирм знак 9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8" b="20150"/>
          <a:stretch/>
        </p:blipFill>
        <p:spPr>
          <a:xfrm>
            <a:off x="6324600" y="5334000"/>
            <a:ext cx="2406012" cy="1219200"/>
          </a:xfrm>
          <a:prstGeom prst="rect">
            <a:avLst/>
          </a:prstGeom>
        </p:spPr>
      </p:pic>
      <p:pic>
        <p:nvPicPr>
          <p:cNvPr id="13" name="Изображение 12" descr="Фирм знак 1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4604" r="17332" b="6818"/>
          <a:stretch/>
        </p:blipFill>
        <p:spPr>
          <a:xfrm>
            <a:off x="4038600" y="5105400"/>
            <a:ext cx="1600200" cy="1381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Изображение 13" descr="Фирм знак 11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 b="6129"/>
          <a:stretch/>
        </p:blipFill>
        <p:spPr>
          <a:xfrm>
            <a:off x="4419600" y="152400"/>
            <a:ext cx="1222885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9470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>
                <a:latin typeface="Arial"/>
                <a:cs typeface="Arial"/>
              </a:rPr>
              <a:t>Графика делится на </a:t>
            </a:r>
            <a:r>
              <a:rPr lang="ru-RU" b="1" dirty="0" smtClean="0">
                <a:latin typeface="Arial"/>
                <a:cs typeface="Arial"/>
              </a:rPr>
              <a:t>два вида: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Arial"/>
                <a:cs typeface="Arial"/>
              </a:rPr>
              <a:t>Единичный рисунок на бумаге </a:t>
            </a:r>
            <a:r>
              <a:rPr lang="ru-RU" dirty="0" smtClean="0">
                <a:latin typeface="Arial"/>
                <a:cs typeface="Arial"/>
              </a:rPr>
              <a:t>– рисунки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сделанные карандашом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углем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сангиной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Воспроизводятся один раз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Arial"/>
                <a:cs typeface="Arial"/>
              </a:rPr>
              <a:t>Печатная графика </a:t>
            </a:r>
            <a:r>
              <a:rPr lang="ru-RU" dirty="0" smtClean="0">
                <a:latin typeface="Arial"/>
                <a:cs typeface="Arial"/>
              </a:rPr>
              <a:t>– позволяет воспроизводить рисунок в большом </a:t>
            </a:r>
            <a:r>
              <a:rPr lang="ru-RU" dirty="0">
                <a:latin typeface="Arial"/>
                <a:cs typeface="Arial"/>
              </a:rPr>
              <a:t>количестве </a:t>
            </a:r>
            <a:r>
              <a:rPr lang="ru-RU" dirty="0" smtClean="0">
                <a:latin typeface="Arial"/>
                <a:cs typeface="Arial"/>
              </a:rPr>
              <a:t>экземпляров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Arial"/>
                <a:cs typeface="Arial"/>
              </a:rPr>
              <a:t>Печатная графика бывает разных видов: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Arial"/>
                <a:cs typeface="Arial"/>
              </a:rPr>
              <a:t>1</a:t>
            </a:r>
            <a:r>
              <a:rPr lang="en-US" b="1" dirty="0" smtClean="0">
                <a:latin typeface="Arial"/>
                <a:cs typeface="Arial"/>
              </a:rPr>
              <a:t>.</a:t>
            </a:r>
            <a:r>
              <a:rPr lang="ru-RU" b="1" dirty="0" smtClean="0">
                <a:latin typeface="Arial"/>
                <a:cs typeface="Arial"/>
              </a:rPr>
              <a:t> Книжная графика – </a:t>
            </a:r>
            <a:r>
              <a:rPr lang="ru-RU" dirty="0" smtClean="0">
                <a:latin typeface="Arial"/>
                <a:cs typeface="Arial"/>
              </a:rPr>
              <a:t>книжная графика – оформление книг и журналов;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latin typeface="Arial"/>
                <a:cs typeface="Arial"/>
              </a:rPr>
              <a:t>2. </a:t>
            </a:r>
            <a:r>
              <a:rPr lang="ru-RU" b="1" dirty="0" smtClean="0">
                <a:latin typeface="Arial"/>
                <a:cs typeface="Arial"/>
              </a:rPr>
              <a:t>Прикладная графика –</a:t>
            </a:r>
            <a:r>
              <a:rPr lang="ru-RU" dirty="0" smtClean="0">
                <a:latin typeface="Arial"/>
                <a:cs typeface="Arial"/>
              </a:rPr>
              <a:t> оформление открыток марок грамот;</a:t>
            </a:r>
          </a:p>
          <a:p>
            <a:pPr marL="285750" indent="-285750">
              <a:buFontTx/>
              <a:buChar char="-"/>
            </a:pPr>
            <a:endParaRPr lang="ru-RU" b="1" dirty="0">
              <a:latin typeface="Arial"/>
              <a:cs typeface="Arial"/>
            </a:endParaRPr>
          </a:p>
        </p:txBody>
      </p:sp>
      <p:pic>
        <p:nvPicPr>
          <p:cNvPr id="8" name="Picture 2" descr="http://www.nrk.cross-ipk.ru/body/cult/izo/knig%20grafika2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r="18266"/>
          <a:stretch>
            <a:fillRect/>
          </a:stretch>
        </p:blipFill>
        <p:spPr bwMode="auto">
          <a:xfrm>
            <a:off x="914400" y="381000"/>
            <a:ext cx="3733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nrk.cross-ipk.ru/body/cult/izo/kn%20gr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3357562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6475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322" r="10322"/>
          <a:stretch>
            <a:fillRect/>
          </a:stretch>
        </p:blipFill>
        <p:spPr>
          <a:xfrm>
            <a:off x="533400" y="3124200"/>
            <a:ext cx="3200401" cy="342900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1" dirty="0" smtClean="0">
              <a:latin typeface="Arial"/>
              <a:cs typeface="Arial"/>
            </a:endParaRPr>
          </a:p>
          <a:p>
            <a:endParaRPr lang="en-US" b="1" dirty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3</a:t>
            </a:r>
            <a:r>
              <a:rPr lang="en-US" b="1" dirty="0" smtClean="0">
                <a:latin typeface="Arial"/>
                <a:cs typeface="Arial"/>
              </a:rPr>
              <a:t>.</a:t>
            </a:r>
            <a:r>
              <a:rPr lang="ru-RU" b="1" dirty="0" smtClean="0">
                <a:latin typeface="Arial"/>
                <a:cs typeface="Arial"/>
              </a:rPr>
              <a:t> Гравюра – </a:t>
            </a:r>
            <a:r>
              <a:rPr lang="ru-RU" dirty="0" smtClean="0">
                <a:latin typeface="Arial"/>
                <a:cs typeface="Arial"/>
              </a:rPr>
              <a:t>вид графики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который можно повторять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делая оттиски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По-французски «гравер» означает «вырезать»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Гравюру на дереве называют </a:t>
            </a:r>
            <a:r>
              <a:rPr lang="ru-RU" i="1" dirty="0" smtClean="0">
                <a:latin typeface="Arial"/>
                <a:cs typeface="Arial"/>
              </a:rPr>
              <a:t>ксилографией</a:t>
            </a:r>
            <a:r>
              <a:rPr lang="en-US" i="1" dirty="0" smtClean="0">
                <a:latin typeface="Arial"/>
                <a:cs typeface="Arial"/>
              </a:rPr>
              <a:t>,</a:t>
            </a:r>
            <a:r>
              <a:rPr lang="ru-RU" i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на камне – </a:t>
            </a:r>
            <a:r>
              <a:rPr lang="ru-RU" i="1" dirty="0" smtClean="0">
                <a:latin typeface="Arial"/>
                <a:cs typeface="Arial"/>
              </a:rPr>
              <a:t>литографией</a:t>
            </a:r>
            <a:r>
              <a:rPr lang="en-US" i="1" dirty="0" smtClean="0">
                <a:latin typeface="Arial"/>
                <a:cs typeface="Arial"/>
              </a:rPr>
              <a:t>,</a:t>
            </a:r>
            <a:r>
              <a:rPr lang="ru-RU" i="1" dirty="0" smtClean="0">
                <a:latin typeface="Arial"/>
                <a:cs typeface="Arial"/>
              </a:rPr>
              <a:t> на </a:t>
            </a:r>
            <a:r>
              <a:rPr lang="ru-RU" dirty="0" smtClean="0">
                <a:latin typeface="Arial"/>
                <a:cs typeface="Arial"/>
              </a:rPr>
              <a:t>линолеуме </a:t>
            </a:r>
            <a:r>
              <a:rPr lang="ru-RU" i="1" dirty="0" smtClean="0">
                <a:latin typeface="Arial"/>
                <a:cs typeface="Arial"/>
              </a:rPr>
              <a:t>– линогравюрой</a:t>
            </a:r>
            <a:r>
              <a:rPr lang="en-US" i="1" dirty="0" smtClean="0">
                <a:latin typeface="Arial"/>
                <a:cs typeface="Arial"/>
              </a:rPr>
              <a:t>,</a:t>
            </a:r>
            <a:r>
              <a:rPr lang="ru-RU" i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на металле – </a:t>
            </a:r>
            <a:r>
              <a:rPr lang="ru-RU" i="1" dirty="0" smtClean="0">
                <a:latin typeface="Arial"/>
                <a:cs typeface="Arial"/>
              </a:rPr>
              <a:t>офортом</a:t>
            </a:r>
            <a:r>
              <a:rPr lang="en-US" i="1" dirty="0" smtClean="0">
                <a:latin typeface="Arial"/>
                <a:cs typeface="Arial"/>
              </a:rPr>
              <a:t>,</a:t>
            </a:r>
            <a:r>
              <a:rPr lang="ru-RU" i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на картоне – гравюра  на картоне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4</a:t>
            </a:r>
            <a:r>
              <a:rPr lang="en-US" b="1" dirty="0" smtClean="0">
                <a:latin typeface="Arial"/>
                <a:cs typeface="Arial"/>
              </a:rPr>
              <a:t>.</a:t>
            </a:r>
            <a:r>
              <a:rPr lang="ru-RU" b="1" dirty="0" smtClean="0">
                <a:latin typeface="Arial"/>
                <a:cs typeface="Arial"/>
              </a:rPr>
              <a:t> Монотипия </a:t>
            </a:r>
            <a:r>
              <a:rPr lang="ru-RU" dirty="0" smtClean="0">
                <a:latin typeface="Arial"/>
                <a:cs typeface="Arial"/>
              </a:rPr>
              <a:t>– графическая техника плоской печати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не связанная с процессами гравирования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i="1" dirty="0" smtClean="0">
                <a:latin typeface="Arial"/>
                <a:cs typeface="Arial"/>
              </a:rPr>
              <a:t>  </a:t>
            </a:r>
            <a:r>
              <a:rPr lang="ru-RU" dirty="0" smtClean="0">
                <a:latin typeface="Arial"/>
                <a:cs typeface="Arial"/>
              </a:rPr>
              <a:t>Бывает цветная и однотонная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5 </a:t>
            </a:r>
            <a:r>
              <a:rPr lang="ru-RU" b="1" dirty="0" err="1" smtClean="0">
                <a:latin typeface="Arial"/>
                <a:cs typeface="Arial"/>
              </a:rPr>
              <a:t>Граттография</a:t>
            </a:r>
            <a:r>
              <a:rPr lang="ru-RU" b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– техника царапания рисунка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endParaRPr lang="ru-RU" b="1" dirty="0">
              <a:latin typeface="Arial"/>
              <a:cs typeface="Arial"/>
            </a:endParaRPr>
          </a:p>
          <a:p>
            <a:endParaRPr lang="ru-RU" b="1" dirty="0" smtClean="0">
              <a:latin typeface="Arial"/>
              <a:cs typeface="Arial"/>
            </a:endParaRPr>
          </a:p>
          <a:p>
            <a:endParaRPr lang="ru-RU" b="1" dirty="0">
              <a:latin typeface="Arial"/>
              <a:cs typeface="Arial"/>
            </a:endParaRPr>
          </a:p>
        </p:txBody>
      </p:sp>
      <p:pic>
        <p:nvPicPr>
          <p:cNvPr id="4" name="Picture 2" descr="Картинка 35 из 612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29114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600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76" t="-1592" r="-1096" b="1592"/>
          <a:stretch/>
        </p:blipFill>
        <p:spPr>
          <a:xfrm>
            <a:off x="1143000" y="304800"/>
            <a:ext cx="6635377" cy="3621582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b="1" dirty="0" smtClean="0">
                <a:latin typeface="Arial"/>
                <a:cs typeface="Arial"/>
              </a:rPr>
              <a:t>Этапы выполнения работы в технике «Гравюра на картоне»:</a:t>
            </a:r>
          </a:p>
          <a:p>
            <a:r>
              <a:rPr lang="ru-RU" dirty="0" smtClean="0">
                <a:latin typeface="Arial"/>
                <a:cs typeface="Arial"/>
              </a:rPr>
              <a:t>Использовать учебные таблицы: «Этапы выполнения гравюры на картоне – «Натюрморт»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«Пейзаж»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7563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36" t="-1510" r="1" b="1510"/>
          <a:stretch/>
        </p:blipFill>
        <p:spPr>
          <a:xfrm>
            <a:off x="493058" y="263124"/>
            <a:ext cx="8352117" cy="4613676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4876800"/>
            <a:ext cx="3505200" cy="2286000"/>
          </a:xfrm>
        </p:spPr>
        <p:txBody>
          <a:bodyPr/>
          <a:lstStyle/>
          <a:p>
            <a:endParaRPr lang="ru-RU" b="1" dirty="0" smtClean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1</a:t>
            </a:r>
            <a:r>
              <a:rPr lang="en-US" b="1" dirty="0" smtClean="0">
                <a:latin typeface="Arial"/>
                <a:cs typeface="Arial"/>
              </a:rPr>
              <a:t>.</a:t>
            </a:r>
            <a:r>
              <a:rPr lang="ru-RU" b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Выполнение нескольких эскизов пейзажа (натюрморта)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Выбор лучшего из них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r>
              <a:rPr lang="ru-RU" b="1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.</a:t>
            </a:r>
            <a:r>
              <a:rPr lang="ru-RU" b="1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Увеличение эскиза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 smtClean="0">
              <a:latin typeface="Arial"/>
              <a:cs typeface="Arial"/>
            </a:endParaRPr>
          </a:p>
          <a:p>
            <a:endParaRPr lang="ru-RU" b="1" dirty="0">
              <a:latin typeface="Arial"/>
              <a:cs typeface="Arial"/>
            </a:endParaRPr>
          </a:p>
          <a:p>
            <a:endParaRPr lang="ru-RU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2783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55" t="385" r="-178" b="-385"/>
          <a:stretch/>
        </p:blipFill>
        <p:spPr>
          <a:xfrm>
            <a:off x="343646" y="233241"/>
            <a:ext cx="8396941" cy="3652959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4114800"/>
            <a:ext cx="3505200" cy="26670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3. </a:t>
            </a:r>
            <a:r>
              <a:rPr lang="ru-RU" dirty="0" smtClean="0">
                <a:latin typeface="Arial"/>
                <a:cs typeface="Arial"/>
              </a:rPr>
              <a:t>Продумать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какие материалы будут использоваться в работе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(Кусочки различной ткани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кожи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картона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 мятая бумага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наждачная бумага)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Проанализировать отпечатки материалов разной фактуры по учебной таблице с образцами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3519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52400" y="5257800"/>
            <a:ext cx="7696200" cy="1447800"/>
          </a:xfrm>
        </p:spPr>
        <p:txBody>
          <a:bodyPr/>
          <a:lstStyle/>
          <a:p>
            <a:r>
              <a:rPr lang="ru-RU" b="1" i="1" dirty="0">
                <a:latin typeface="Arial"/>
                <a:cs typeface="Arial"/>
              </a:rPr>
              <a:t>Графика</a:t>
            </a:r>
            <a:r>
              <a:rPr lang="ru-RU" i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это </a:t>
            </a:r>
            <a:r>
              <a:rPr lang="ru-RU" dirty="0">
                <a:latin typeface="Arial"/>
                <a:cs typeface="Arial"/>
              </a:rPr>
              <a:t>вид изобразительного искусства, включающий рисунок и гравюру (</a:t>
            </a:r>
            <a:r>
              <a:rPr lang="en-US" dirty="0">
                <a:latin typeface="Arial"/>
                <a:cs typeface="Arial"/>
              </a:rPr>
              <a:t>печатные произведения),  обладающие собственными изобразительными средствами и выразительными возможностями. </a:t>
            </a:r>
            <a:endParaRPr lang="ru-RU" dirty="0">
              <a:latin typeface="Arial"/>
              <a:cs typeface="Arial"/>
            </a:endParaRPr>
          </a:p>
          <a:p>
            <a:endParaRPr lang="ru-RU" dirty="0"/>
          </a:p>
        </p:txBody>
      </p:sp>
      <p:pic>
        <p:nvPicPr>
          <p:cNvPr id="10" name="Изображение 9" descr="Заставка 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2133600"/>
            <a:ext cx="5003712" cy="3244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Изображение 10" descr="Заставка 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173" y="304800"/>
            <a:ext cx="372576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191000" y="838200"/>
            <a:ext cx="4253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/>
                <a:cs typeface="Arial"/>
              </a:rPr>
              <a:t>Валентин Серов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1865-1911): </a:t>
            </a:r>
            <a:endParaRPr lang="ru-RU" sz="1200" dirty="0" smtClean="0">
              <a:latin typeface="Arial"/>
              <a:cs typeface="Arial"/>
            </a:endParaRPr>
          </a:p>
          <a:p>
            <a:r>
              <a:rPr lang="ru-RU" sz="1200" dirty="0" smtClean="0">
                <a:latin typeface="Arial"/>
                <a:cs typeface="Arial"/>
              </a:rPr>
              <a:t>Портрет художницы </a:t>
            </a:r>
            <a:r>
              <a:rPr lang="ru-RU" sz="1200" dirty="0">
                <a:latin typeface="Arial"/>
                <a:cs typeface="Arial"/>
              </a:rPr>
              <a:t>А. П. </a:t>
            </a:r>
            <a:r>
              <a:rPr lang="ru-RU" sz="1200" dirty="0" smtClean="0">
                <a:latin typeface="Arial"/>
                <a:cs typeface="Arial"/>
              </a:rPr>
              <a:t>Остроумовой Лебедевой</a:t>
            </a:r>
            <a:r>
              <a:rPr lang="en-US" sz="1200" dirty="0" smtClean="0">
                <a:latin typeface="Arial"/>
                <a:cs typeface="Arial"/>
              </a:rPr>
              <a:t>. 1899</a:t>
            </a:r>
            <a:endParaRPr lang="ru-RU" sz="1200" dirty="0" smtClean="0">
              <a:latin typeface="Arial"/>
              <a:cs typeface="Arial"/>
            </a:endParaRPr>
          </a:p>
          <a:p>
            <a:endParaRPr lang="ru-RU" sz="1200" dirty="0" smtClean="0">
              <a:latin typeface="Arial"/>
              <a:cs typeface="Arial"/>
            </a:endParaRPr>
          </a:p>
          <a:p>
            <a:endParaRPr lang="ru-RU" sz="1200" dirty="0">
              <a:latin typeface="Arial"/>
              <a:cs typeface="Arial"/>
            </a:endParaRPr>
          </a:p>
          <a:p>
            <a:endParaRPr lang="ru-RU" sz="1200" dirty="0">
              <a:latin typeface="Arial"/>
              <a:cs typeface="Arial"/>
            </a:endParaRPr>
          </a:p>
          <a:p>
            <a:r>
              <a:rPr lang="ru-RU" sz="1200" dirty="0">
                <a:latin typeface="Arial"/>
                <a:cs typeface="Arial"/>
              </a:rPr>
              <a:t>А. П. Остроумова-Лебедева (1871-1955)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371600" y="1143000"/>
            <a:ext cx="6553200" cy="40386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5. </a:t>
            </a:r>
            <a:r>
              <a:rPr lang="ru-RU" dirty="0" smtClean="0">
                <a:latin typeface="Arial"/>
                <a:cs typeface="Arial"/>
              </a:rPr>
              <a:t>Следующий этап – </a:t>
            </a:r>
            <a:r>
              <a:rPr lang="ru-RU" b="1" dirty="0" smtClean="0">
                <a:latin typeface="Arial"/>
                <a:cs typeface="Arial"/>
              </a:rPr>
              <a:t>выполнение отпечатков:</a:t>
            </a:r>
          </a:p>
          <a:p>
            <a:r>
              <a:rPr lang="ru-RU" dirty="0" smtClean="0">
                <a:latin typeface="Arial"/>
                <a:cs typeface="Arial"/>
              </a:rPr>
              <a:t>Полученный картон покрывается типографской краской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err="1" smtClean="0">
                <a:latin typeface="Arial"/>
                <a:cs typeface="Arial"/>
              </a:rPr>
              <a:t>ерху</a:t>
            </a:r>
            <a:r>
              <a:rPr lang="ru-RU" dirty="0" smtClean="0">
                <a:latin typeface="Arial"/>
                <a:cs typeface="Arial"/>
              </a:rPr>
              <a:t> </a:t>
            </a:r>
            <a:r>
              <a:rPr lang="ru-RU" dirty="0" smtClean="0">
                <a:latin typeface="Arial"/>
                <a:cs typeface="Arial"/>
              </a:rPr>
              <a:t>кладут чистый лист и прокатывают через печатный станок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Рассказать об использовании подручных средств для выполнения отпечатков: Так как у нас нет ни станка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ни краски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можно использовать копировальную бумагу и теплый утюг: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/>
                <a:cs typeface="Arial"/>
              </a:rPr>
              <a:t>На готовый картон кладут копировальную бумагу красящей стороной вверх;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/>
                <a:cs typeface="Arial"/>
              </a:rPr>
              <a:t>Затем сверху кладут чистый лист бумаги;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Arial"/>
                <a:cs typeface="Arial"/>
              </a:rPr>
              <a:t>Теплым утюгом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сильно нажимая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ru-RU" dirty="0" smtClean="0">
                <a:latin typeface="Arial"/>
                <a:cs typeface="Arial"/>
              </a:rPr>
              <a:t> проутюживают всю поверхность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В результате отпечатывается изображение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4126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453" b="3453"/>
          <a:stretch>
            <a:fillRect/>
          </a:stretch>
        </p:blipFill>
        <p:spPr>
          <a:xfrm>
            <a:off x="419101" y="381001"/>
            <a:ext cx="2476500" cy="3505199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228600"/>
            <a:ext cx="3505200" cy="762000"/>
          </a:xfrm>
        </p:spPr>
        <p:txBody>
          <a:bodyPr/>
          <a:lstStyle/>
          <a:p>
            <a:r>
              <a:rPr lang="ru-RU" dirty="0" smtClean="0">
                <a:latin typeface="Arial"/>
                <a:cs typeface="Arial"/>
              </a:rPr>
              <a:t>Образцы отпечатков (детских работ)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990600"/>
            <a:ext cx="3124200" cy="47244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971800"/>
            <a:ext cx="24892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550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-17797" r="-17797"/>
          <a:stretch>
            <a:fillRect/>
          </a:stretch>
        </p:blipFill>
        <p:spPr>
          <a:xfrm>
            <a:off x="228600" y="685800"/>
            <a:ext cx="2362200" cy="3733800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 flipV="1">
            <a:off x="5257800" y="6400799"/>
            <a:ext cx="35052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57200"/>
            <a:ext cx="2743200" cy="4191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533400"/>
            <a:ext cx="26162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84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367" b="3367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57800" y="1600200"/>
            <a:ext cx="3505200" cy="2209800"/>
          </a:xfrm>
        </p:spPr>
        <p:txBody>
          <a:bodyPr/>
          <a:lstStyle/>
          <a:p>
            <a:r>
              <a:rPr lang="ru-RU" dirty="0" smtClean="0">
                <a:latin typeface="Arial"/>
                <a:cs typeface="Arial"/>
              </a:rPr>
              <a:t>Гравюра – это игра светлых и темных пятен</a:t>
            </a:r>
            <a:r>
              <a:rPr lang="en-US" dirty="0" smtClean="0">
                <a:latin typeface="Arial"/>
                <a:cs typeface="Arial"/>
              </a:rPr>
              <a:t>.</a:t>
            </a:r>
            <a:r>
              <a:rPr lang="ru-RU" dirty="0" smtClean="0">
                <a:latin typeface="Arial"/>
                <a:cs typeface="Arial"/>
              </a:rPr>
              <a:t> С помощью их изображение получается живым и интересным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903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IMG_22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3316" r="4327" b="6932"/>
          <a:stretch/>
        </p:blipFill>
        <p:spPr>
          <a:xfrm>
            <a:off x="5791200" y="381000"/>
            <a:ext cx="3156163" cy="232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IMG_22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124200" cy="22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 descr="IMG_22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48000"/>
            <a:ext cx="2365006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Изображение 8" descr="IMG_227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4279" r="3382" b="6612"/>
          <a:stretch/>
        </p:blipFill>
        <p:spPr>
          <a:xfrm>
            <a:off x="304800" y="4114800"/>
            <a:ext cx="316281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Изображение 1" descr="IMG_235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895600"/>
            <a:ext cx="2678448" cy="381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IMG_235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200"/>
            <a:ext cx="2003201" cy="2851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52400"/>
            <a:ext cx="3581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/>
                <a:cs typeface="Arial"/>
              </a:rPr>
              <a:t>Начиная с простых изображений в 9 лет,</a:t>
            </a:r>
          </a:p>
          <a:p>
            <a:r>
              <a:rPr lang="ru-RU" sz="1600" dirty="0">
                <a:latin typeface="Arial"/>
                <a:cs typeface="Arial"/>
              </a:rPr>
              <a:t>в</a:t>
            </a:r>
            <a:r>
              <a:rPr lang="ru-RU" sz="1600" dirty="0" smtClean="0">
                <a:latin typeface="Arial"/>
                <a:cs typeface="Arial"/>
              </a:rPr>
              <a:t> 12 лет дети могут создавать более сложные</a:t>
            </a:r>
          </a:p>
          <a:p>
            <a:r>
              <a:rPr lang="ru-RU" sz="1600" dirty="0" smtClean="0">
                <a:latin typeface="Arial"/>
                <a:cs typeface="Arial"/>
              </a:rPr>
              <a:t>Композиции.</a:t>
            </a:r>
            <a:endParaRPr lang="ru-RU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2066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IMG_23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2983247" cy="236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 descr="IMG_23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81400"/>
            <a:ext cx="3034680" cy="232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IMG_23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29000"/>
            <a:ext cx="24003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IMG_23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440406"/>
            <a:ext cx="2237644" cy="318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 descr="IMG_230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2381962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Изображение 8" descr="IMG_230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524000"/>
            <a:ext cx="2243666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038600" y="304800"/>
            <a:ext cx="4873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/>
                <a:cs typeface="Arial"/>
              </a:rPr>
              <a:t>На печатную форму можно нанести разные </a:t>
            </a:r>
          </a:p>
          <a:p>
            <a:r>
              <a:rPr lang="ru-RU" dirty="0" smtClean="0">
                <a:latin typeface="Arial"/>
                <a:cs typeface="Arial"/>
              </a:rPr>
              <a:t>краски и отпечаток получится цветным.</a:t>
            </a:r>
          </a:p>
          <a:p>
            <a:r>
              <a:rPr lang="ru-RU" dirty="0" smtClean="0">
                <a:latin typeface="Arial"/>
                <a:cs typeface="Arial"/>
              </a:rPr>
              <a:t>Или готовый черно-белый отпечаток </a:t>
            </a:r>
          </a:p>
          <a:p>
            <a:r>
              <a:rPr lang="ru-RU" dirty="0" smtClean="0">
                <a:latin typeface="Arial"/>
                <a:cs typeface="Arial"/>
              </a:rPr>
              <a:t>можно раскрасить красками.</a:t>
            </a:r>
            <a:endParaRPr lang="ru-R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23369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495800" y="5562600"/>
            <a:ext cx="4495800" cy="838200"/>
          </a:xfrm>
        </p:spPr>
        <p:txBody>
          <a:bodyPr/>
          <a:lstStyle/>
          <a:p>
            <a:r>
              <a:rPr lang="ru-RU" dirty="0" smtClean="0">
                <a:latin typeface="Arial"/>
                <a:cs typeface="Arial"/>
              </a:rPr>
              <a:t>Отпечатки можно сделать на цветной бумаге разными красками.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4" name="Изображение 3" descr="IMG_23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7660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 descr="IMG_23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81000"/>
            <a:ext cx="179257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IMG_23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"/>
            <a:ext cx="1879600" cy="259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Изображение 6" descr="IMG_23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1913"/>
            <a:ext cx="3577919" cy="2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Изображение 7" descr="IMG_235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1291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ЛИСТ 2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982"/>
          <a:stretch/>
        </p:blipFill>
        <p:spPr>
          <a:xfrm>
            <a:off x="2133600" y="381000"/>
            <a:ext cx="4640305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1655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н графика00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8572500" cy="3348037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28600" y="4648200"/>
            <a:ext cx="8763000" cy="1752600"/>
          </a:xfrm>
        </p:spPr>
        <p:txBody>
          <a:bodyPr/>
          <a:lstStyle/>
          <a:p>
            <a:r>
              <a:rPr lang="ru-RU" i="1" u="sng" dirty="0">
                <a:latin typeface="Arial"/>
                <a:cs typeface="Arial"/>
              </a:rPr>
              <a:t>Графика</a:t>
            </a:r>
            <a:r>
              <a:rPr lang="ru-RU" dirty="0">
                <a:latin typeface="Arial"/>
                <a:cs typeface="Arial"/>
              </a:rPr>
              <a:t> отличается особым отношением изображаемого предмета к пространству всего листа (белого или цветного), при этом изображение носит плоскостной характер. </a:t>
            </a:r>
            <a:endParaRPr lang="ru-RU" dirty="0" smtClean="0">
              <a:latin typeface="Arial"/>
              <a:cs typeface="Arial"/>
            </a:endParaRPr>
          </a:p>
          <a:p>
            <a:r>
              <a:rPr lang="ru-RU" i="1" u="sng" dirty="0" smtClean="0">
                <a:latin typeface="Arial"/>
                <a:cs typeface="Arial"/>
              </a:rPr>
              <a:t>Графика</a:t>
            </a:r>
            <a:r>
              <a:rPr lang="ru-RU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определилась как искусство, в основе которого лежит </a:t>
            </a:r>
            <a:endParaRPr lang="ru-RU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точка</a:t>
            </a:r>
            <a:r>
              <a:rPr lang="en-US" b="1" dirty="0">
                <a:latin typeface="Arial"/>
                <a:cs typeface="Arial"/>
              </a:rPr>
              <a:t>, линия, </a:t>
            </a:r>
            <a:r>
              <a:rPr lang="ru-RU" b="1" dirty="0">
                <a:latin typeface="Arial"/>
                <a:cs typeface="Arial"/>
              </a:rPr>
              <a:t>штрих, </a:t>
            </a:r>
            <a:r>
              <a:rPr lang="en-US" b="1" dirty="0">
                <a:latin typeface="Arial"/>
                <a:cs typeface="Arial"/>
              </a:rPr>
              <a:t>пятно.</a:t>
            </a:r>
            <a:endParaRPr lang="ru-RU" b="1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1822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457200" y="228600"/>
            <a:ext cx="8382000" cy="990600"/>
          </a:xfrm>
        </p:spPr>
        <p:txBody>
          <a:bodyPr/>
          <a:lstStyle/>
          <a:p>
            <a:r>
              <a:rPr lang="ru-RU" dirty="0">
                <a:latin typeface="Arial"/>
                <a:cs typeface="Arial"/>
              </a:rPr>
              <a:t>Первоосновой любого изображения является точка, обозначающая порог зрительного восприятия пространства листа бумаги. Она есть простейшая форма, вызывающая мысли, вопросы, ассоциации у зрителя. </a:t>
            </a:r>
          </a:p>
        </p:txBody>
      </p:sp>
      <p:pic>
        <p:nvPicPr>
          <p:cNvPr id="6" name="Изображение 5" descr="Точка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95400"/>
            <a:ext cx="2489200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Изображение 6" descr="Точка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14800"/>
            <a:ext cx="2489200" cy="248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8862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Выстроенные в линию или форму точки воспринимаются как единое целое. </a:t>
            </a:r>
          </a:p>
        </p:txBody>
      </p:sp>
      <p:pic>
        <p:nvPicPr>
          <p:cNvPr id="10" name="Изображение 9" descr="0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295400"/>
            <a:ext cx="4572000" cy="4429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33800"/>
            <a:ext cx="3124200" cy="1994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Изображение 7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4724400" cy="3844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00400" y="53340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/>
                <a:cs typeface="Arial"/>
              </a:rPr>
              <a:t>Этот </a:t>
            </a:r>
            <a:r>
              <a:rPr lang="ru-RU" sz="1600" dirty="0">
                <a:latin typeface="Arial"/>
                <a:cs typeface="Arial"/>
              </a:rPr>
              <a:t>прием начал </a:t>
            </a:r>
            <a:endParaRPr lang="ru-RU" sz="1600" dirty="0" smtClean="0">
              <a:latin typeface="Arial"/>
              <a:cs typeface="Arial"/>
            </a:endParaRPr>
          </a:p>
          <a:p>
            <a:r>
              <a:rPr lang="ru-RU" sz="1600" dirty="0" smtClean="0">
                <a:latin typeface="Arial"/>
                <a:cs typeface="Arial"/>
              </a:rPr>
              <a:t>использоваться </a:t>
            </a:r>
          </a:p>
          <a:p>
            <a:r>
              <a:rPr lang="ru-RU" sz="1600" dirty="0" smtClean="0">
                <a:latin typeface="Arial"/>
                <a:cs typeface="Arial"/>
              </a:rPr>
              <a:t>художниками</a:t>
            </a:r>
            <a:r>
              <a:rPr lang="ru-RU" sz="1600" dirty="0">
                <a:latin typeface="Arial"/>
                <a:cs typeface="Arial"/>
              </a:rPr>
              <a:t>-импрессионистами, </a:t>
            </a:r>
            <a:endParaRPr lang="ru-RU" sz="1600" dirty="0" smtClean="0">
              <a:latin typeface="Arial"/>
              <a:cs typeface="Arial"/>
            </a:endParaRPr>
          </a:p>
          <a:p>
            <a:r>
              <a:rPr lang="ru-RU" sz="1600" dirty="0" smtClean="0">
                <a:latin typeface="Arial"/>
                <a:cs typeface="Arial"/>
              </a:rPr>
              <a:t>и </a:t>
            </a:r>
            <a:r>
              <a:rPr lang="ru-RU" sz="1600" dirty="0">
                <a:latin typeface="Arial"/>
                <a:cs typeface="Arial"/>
              </a:rPr>
              <a:t>широко применяется в гравюре и</a:t>
            </a:r>
            <a:r>
              <a:rPr lang="ru-RU" sz="1600" dirty="0" smtClean="0">
                <a:latin typeface="Arial"/>
                <a:cs typeface="Arial"/>
              </a:rPr>
              <a:t>, в целом</a:t>
            </a:r>
            <a:r>
              <a:rPr lang="ru-RU" sz="1600" dirty="0">
                <a:latin typeface="Arial"/>
                <a:cs typeface="Arial"/>
              </a:rPr>
              <a:t>, в печати. </a:t>
            </a:r>
          </a:p>
        </p:txBody>
      </p:sp>
      <p:pic>
        <p:nvPicPr>
          <p:cNvPr id="10" name="Изображение 9" descr="7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1000"/>
            <a:ext cx="3134139" cy="3123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Изображение 10" descr="maria-with-the-child-tempe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0"/>
            <a:ext cx="2617141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0550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MG_23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"/>
            <a:ext cx="3429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 descr="IMG_23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52400"/>
            <a:ext cx="4690783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8600" y="4876800"/>
            <a:ext cx="609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/>
                <a:cs typeface="Arial"/>
              </a:rPr>
              <a:t>  </a:t>
            </a:r>
            <a:r>
              <a:rPr lang="ru-RU" sz="1600" dirty="0" smtClean="0">
                <a:latin typeface="Arial"/>
                <a:cs typeface="Arial"/>
              </a:rPr>
              <a:t>Точечное </a:t>
            </a:r>
            <a:r>
              <a:rPr lang="ru-RU" sz="1600" dirty="0">
                <a:latin typeface="Arial"/>
                <a:cs typeface="Arial"/>
              </a:rPr>
              <a:t>изображение строится на основе разной величины следа от прикосновения пера, кисти, любого другого инструмента. </a:t>
            </a:r>
            <a:endParaRPr lang="ru-RU" sz="1600" dirty="0" smtClean="0">
              <a:latin typeface="Arial"/>
              <a:cs typeface="Arial"/>
            </a:endParaRPr>
          </a:p>
          <a:p>
            <a:pPr algn="just"/>
            <a:endParaRPr lang="ru-RU" sz="1600" dirty="0" smtClean="0">
              <a:latin typeface="Arial"/>
              <a:cs typeface="Arial"/>
            </a:endParaRPr>
          </a:p>
          <a:p>
            <a:pPr algn="just"/>
            <a:r>
              <a:rPr lang="ru-RU" sz="1600" dirty="0" smtClean="0">
                <a:latin typeface="Arial"/>
                <a:cs typeface="Arial"/>
              </a:rPr>
              <a:t>  Использование </a:t>
            </a:r>
            <a:r>
              <a:rPr lang="ru-RU" sz="1600" dirty="0">
                <a:latin typeface="Arial"/>
                <a:cs typeface="Arial"/>
              </a:rPr>
              <a:t>этого приема в детской гравюре расширяет представление ребёнка о применении точки в изображении. </a:t>
            </a:r>
          </a:p>
        </p:txBody>
      </p:sp>
    </p:spTree>
    <p:extLst>
      <p:ext uri="{BB962C8B-B14F-4D97-AF65-F5344CB8AC3E}">
        <p14:creationId xmlns:p14="http://schemas.microsoft.com/office/powerpoint/2010/main" val="2731820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57200" y="4876800"/>
            <a:ext cx="5715000" cy="1447800"/>
          </a:xfrm>
        </p:spPr>
        <p:txBody>
          <a:bodyPr/>
          <a:lstStyle/>
          <a:p>
            <a:r>
              <a:rPr lang="ru-RU" dirty="0">
                <a:latin typeface="Arial"/>
                <a:cs typeface="Arial"/>
              </a:rPr>
              <a:t>Основной графический элемент – </a:t>
            </a:r>
            <a:r>
              <a:rPr lang="ru-RU" b="1" i="1" dirty="0" smtClean="0">
                <a:latin typeface="Arial"/>
                <a:cs typeface="Arial"/>
              </a:rPr>
              <a:t>линия</a:t>
            </a:r>
            <a:r>
              <a:rPr lang="ru-RU" dirty="0" smtClean="0">
                <a:latin typeface="Arial"/>
                <a:cs typeface="Arial"/>
              </a:rPr>
              <a:t>.</a:t>
            </a:r>
          </a:p>
          <a:p>
            <a:r>
              <a:rPr lang="ru-RU" dirty="0">
                <a:latin typeface="Arial"/>
                <a:cs typeface="Arial"/>
              </a:rPr>
              <a:t>Многие художники обладали великолепным чувством линии и оставили </a:t>
            </a:r>
            <a:r>
              <a:rPr lang="ru-RU" dirty="0" smtClean="0">
                <a:latin typeface="Arial"/>
                <a:cs typeface="Arial"/>
              </a:rPr>
              <a:t>нам замечательное </a:t>
            </a:r>
            <a:r>
              <a:rPr lang="ru-RU" dirty="0">
                <a:latin typeface="Arial"/>
                <a:cs typeface="Arial"/>
              </a:rPr>
              <a:t>наследие. </a:t>
            </a:r>
            <a:r>
              <a:rPr lang="ru-RU" dirty="0" smtClean="0">
                <a:latin typeface="Arial"/>
                <a:cs typeface="Arial"/>
              </a:rPr>
              <a:t> 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4" name="Изображение 3" descr="Матисс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2413303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Изображение 4" descr="100020828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4" t="11845" r="232" b="9352"/>
          <a:stretch/>
        </p:blipFill>
        <p:spPr>
          <a:xfrm>
            <a:off x="6564650" y="304800"/>
            <a:ext cx="212215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Изображение 5" descr="Линия 4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4800"/>
            <a:ext cx="2831691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Изображение 6" descr="Линия 5.jp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5091" b="6724"/>
          <a:stretch/>
        </p:blipFill>
        <p:spPr>
          <a:xfrm>
            <a:off x="6589241" y="3505200"/>
            <a:ext cx="2097559" cy="3035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41910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/>
                <a:cs typeface="Arial"/>
              </a:rPr>
              <a:t>А. Матисс                                                П. Пикассо                                               </a:t>
            </a:r>
          </a:p>
          <a:p>
            <a:pPr algn="r"/>
            <a:r>
              <a:rPr lang="ru-RU" sz="1200" dirty="0" smtClean="0">
                <a:latin typeface="Arial"/>
                <a:cs typeface="Arial"/>
              </a:rPr>
              <a:t>                                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10400" y="3048000"/>
            <a:ext cx="12660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Arial"/>
                <a:cs typeface="Arial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/>
                <a:cs typeface="Arial"/>
              </a:rPr>
              <a:t>. Эйзенштейн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441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IMG_234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7399" r="7052" b="10282"/>
          <a:stretch/>
        </p:blipFill>
        <p:spPr>
          <a:xfrm>
            <a:off x="762000" y="533400"/>
            <a:ext cx="3397033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28600" y="5715000"/>
            <a:ext cx="7696200" cy="1066800"/>
          </a:xfrm>
        </p:spPr>
        <p:txBody>
          <a:bodyPr/>
          <a:lstStyle/>
          <a:p>
            <a:r>
              <a:rPr lang="ru-RU" sz="1600" dirty="0">
                <a:latin typeface="Arial"/>
                <a:cs typeface="Arial"/>
              </a:rPr>
              <a:t>Изготовляя форму для печати с помощью ниток, шнурков, веревок ребенок, как бы, материализует линию, ощущает ее движение, переходит на другой уровень понимания выразительности линии. </a:t>
            </a:r>
          </a:p>
        </p:txBody>
      </p:sp>
      <p:pic>
        <p:nvPicPr>
          <p:cNvPr id="8" name="Изображение 7" descr="IMG_234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6112" r="2394" b="2381"/>
          <a:stretch/>
        </p:blipFill>
        <p:spPr>
          <a:xfrm>
            <a:off x="4953000" y="609600"/>
            <a:ext cx="3276600" cy="2393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Изображение 8" descr="IMG_23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2514600" cy="185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Изображение 9" descr="IMG_230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020" r="2793" b="5311"/>
          <a:stretch/>
        </p:blipFill>
        <p:spPr>
          <a:xfrm>
            <a:off x="4953000" y="3429000"/>
            <a:ext cx="3286892" cy="2437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5976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572000" y="4876800"/>
            <a:ext cx="4419600" cy="914400"/>
          </a:xfrm>
        </p:spPr>
        <p:txBody>
          <a:bodyPr/>
          <a:lstStyle/>
          <a:p>
            <a:r>
              <a:rPr lang="ru-RU" b="1" dirty="0">
                <a:latin typeface="Arial"/>
                <a:cs typeface="Arial"/>
              </a:rPr>
              <a:t>Штрих</a:t>
            </a:r>
            <a:r>
              <a:rPr lang="ru-RU" dirty="0">
                <a:latin typeface="Arial"/>
                <a:cs typeface="Arial"/>
              </a:rPr>
              <a:t> всегда соседствует с линией и редко используется самостоятельно. </a:t>
            </a:r>
          </a:p>
        </p:txBody>
      </p:sp>
      <p:pic>
        <p:nvPicPr>
          <p:cNvPr id="4" name="Изображение 3" descr="Р Кен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Изображение 4" descr="Р Кент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4373372" cy="340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Изображение 5" descr="Р Кент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4122082" cy="402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3657600"/>
            <a:ext cx="1048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/>
                <a:cs typeface="Arial"/>
              </a:rPr>
              <a:t>Рокуэл Кент</a:t>
            </a:r>
            <a:endParaRPr lang="ru-RU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334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Классический фотоальбом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Чернильница">
  <a:themeElements>
    <a:clrScheme name="Чернильница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Чернильница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Чернильница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Классический фотоальбом.potx</Template>
  <TotalTime>0</TotalTime>
  <Words>786</Words>
  <Application>Microsoft Macintosh PowerPoint</Application>
  <PresentationFormat>Экран (4:3)</PresentationFormat>
  <Paragraphs>98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Классический фотоальбом</vt:lpstr>
      <vt:lpstr>Чернильница</vt:lpstr>
      <vt:lpstr> Графические техники: «ГРАВЮРА НА КАРТОНЕ»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2018-11-08T21:01:25Z</dcterms:modified>
</cp:coreProperties>
</file>