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4" r:id="rId3"/>
    <p:sldId id="285" r:id="rId4"/>
    <p:sldId id="286" r:id="rId5"/>
    <p:sldId id="288" r:id="rId6"/>
    <p:sldId id="287" r:id="rId7"/>
    <p:sldId id="289" r:id="rId8"/>
    <p:sldId id="290" r:id="rId9"/>
    <p:sldId id="296" r:id="rId10"/>
    <p:sldId id="297" r:id="rId11"/>
    <p:sldId id="298" r:id="rId12"/>
    <p:sldId id="299" r:id="rId13"/>
    <p:sldId id="300" r:id="rId14"/>
    <p:sldId id="257" r:id="rId15"/>
    <p:sldId id="301" r:id="rId16"/>
    <p:sldId id="302" r:id="rId17"/>
    <p:sldId id="280" r:id="rId18"/>
    <p:sldId id="278" r:id="rId19"/>
    <p:sldId id="295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424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C42E8-62BA-4B4A-AB79-333F6FE7134D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170C2-8D63-4135-990F-C1CE442BDF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8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C1D2CF-971A-454A-9546-0DEAE2140535}" type="datetimeFigureOut">
              <a:rPr lang="ru-RU" smtClean="0"/>
              <a:pPr/>
              <a:t>28.08.17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CB2BDF-B95E-4824-A76D-D875B085F0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30425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«Использование методов и приемов арт-терапии на уроках изобразительного искусства»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264696" cy="1473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Преподаватель ГБУ ДО НАО «ДШИ»: Степанец С.Г.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43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830395" cy="12241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«Выдувание рисунка через</a:t>
            </a:r>
            <a:r>
              <a:rPr lang="ru-RU" sz="49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49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трубочку»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32656"/>
            <a:ext cx="3491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/>
              <a:cs typeface="Times New Roman"/>
            </a:endParaRPr>
          </a:p>
          <a:p>
            <a:pPr algn="just"/>
            <a:endParaRPr lang="ru-RU" sz="2000" b="1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Средства </a:t>
            </a:r>
            <a:r>
              <a:rPr lang="ru-RU" sz="2000" b="1" dirty="0">
                <a:latin typeface="Times New Roman"/>
                <a:cs typeface="Times New Roman"/>
              </a:rPr>
              <a:t>выразительности: </a:t>
            </a:r>
            <a:r>
              <a:rPr lang="ru-RU" sz="2000" dirty="0">
                <a:latin typeface="Times New Roman"/>
                <a:cs typeface="Times New Roman"/>
              </a:rPr>
              <a:t>точка, линия, </a:t>
            </a:r>
            <a:r>
              <a:rPr lang="ru-RU" sz="2000" dirty="0" smtClean="0">
                <a:latin typeface="Times New Roman"/>
                <a:cs typeface="Times New Roman"/>
              </a:rPr>
              <a:t>фактура.</a:t>
            </a:r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Материалы</a:t>
            </a:r>
            <a:r>
              <a:rPr lang="ru-RU" sz="2000" dirty="0">
                <a:latin typeface="Times New Roman"/>
                <a:cs typeface="Times New Roman"/>
              </a:rPr>
              <a:t>: бумага, гуашь или акварель, кисть, соломинка или коктейльная </a:t>
            </a:r>
            <a:r>
              <a:rPr lang="ru-RU" sz="2000" dirty="0" smtClean="0">
                <a:latin typeface="Times New Roman"/>
                <a:cs typeface="Times New Roman"/>
              </a:rPr>
              <a:t>трубочка, ручка.</a:t>
            </a:r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000" dirty="0">
                <a:latin typeface="Times New Roman"/>
                <a:cs typeface="Times New Roman"/>
              </a:rPr>
              <a:t>краску  набрать на кисть и ударять кистью о кисть над бумагой, будущей картиной</a:t>
            </a:r>
            <a:r>
              <a:rPr lang="ru-RU" sz="2000" dirty="0" smtClean="0">
                <a:latin typeface="Times New Roman"/>
                <a:cs typeface="Times New Roman"/>
              </a:rPr>
              <a:t>. Полученное пятно краски с помощью соломинки   раздуть во всех направлениях.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>
                <a:latin typeface="Times New Roman"/>
                <a:cs typeface="Times New Roman"/>
              </a:rPr>
              <a:t>Затем прорисовать на листе остальные детали картины, которые </a:t>
            </a:r>
            <a:r>
              <a:rPr lang="ru-RU" sz="2000" dirty="0" smtClean="0">
                <a:latin typeface="Times New Roman"/>
                <a:cs typeface="Times New Roman"/>
              </a:rPr>
              <a:t>угадываются в полученном изображении.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4032449" cy="273630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93096"/>
            <a:ext cx="44644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46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«Печать природными материалами»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Средства выразительности</a:t>
            </a:r>
            <a:r>
              <a:rPr lang="ru-RU" b="1" dirty="0" smtClean="0">
                <a:latin typeface="Times New Roman"/>
                <a:cs typeface="Times New Roman"/>
              </a:rPr>
              <a:t>: </a:t>
            </a:r>
            <a:r>
              <a:rPr lang="ru-RU" sz="2400" dirty="0" smtClean="0">
                <a:latin typeface="Times New Roman"/>
                <a:cs typeface="Times New Roman"/>
              </a:rPr>
              <a:t>фактура</a:t>
            </a:r>
            <a:r>
              <a:rPr lang="ru-RU" sz="2400" dirty="0">
                <a:latin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cs typeface="Times New Roman"/>
              </a:rPr>
              <a:t>цвет, пятно, линия.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Материалы: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бумага, гуашь, листья разных деревьев (желательно опавшие), </a:t>
            </a:r>
            <a:r>
              <a:rPr lang="ru-RU" sz="2400" dirty="0" smtClean="0">
                <a:latin typeface="Times New Roman"/>
                <a:cs typeface="Times New Roman"/>
              </a:rPr>
              <a:t>трава и цветы ( засушенные), кисти, мыло.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400" dirty="0" smtClean="0">
                <a:latin typeface="Times New Roman"/>
                <a:cs typeface="Times New Roman"/>
              </a:rPr>
              <a:t>листок дерева покрывается   красками </a:t>
            </a:r>
            <a:r>
              <a:rPr lang="ru-RU" sz="2400" dirty="0">
                <a:latin typeface="Times New Roman"/>
                <a:cs typeface="Times New Roman"/>
              </a:rPr>
              <a:t>разных цветов, затем прикладывает его окрашенной стороной к бумаге для получения отпечатка. </a:t>
            </a:r>
            <a:r>
              <a:rPr lang="ru-RU" sz="2400" dirty="0" smtClean="0">
                <a:latin typeface="Times New Roman"/>
                <a:cs typeface="Times New Roman"/>
              </a:rPr>
              <a:t>Точно также краска наносится на колоски и травинки, цветы.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E:\Мои документы\Мои фото\Мои рисунки\2015-2016 уч.год\конец 2015 г\105___02\IMG_1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888432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ои документы\Мои фото\Мои рисунки\2015-2016 уч.год\конец 2015 г\105___02\IMG_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376264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«Пальчиковая живопись»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952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/>
                <a:cs typeface="Times New Roman"/>
              </a:rPr>
              <a:t>Средства выразительности</a:t>
            </a:r>
            <a:r>
              <a:rPr lang="ru-RU" sz="2000" dirty="0">
                <a:latin typeface="Times New Roman"/>
                <a:cs typeface="Times New Roman"/>
              </a:rPr>
              <a:t>: пятно, точка, короткая линия, цвет.</a:t>
            </a:r>
          </a:p>
          <a:p>
            <a:pPr algn="just"/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Материалы: </a:t>
            </a:r>
            <a:r>
              <a:rPr lang="ru-RU" sz="2000" dirty="0">
                <a:latin typeface="Times New Roman"/>
                <a:cs typeface="Times New Roman"/>
              </a:rPr>
              <a:t>мисочки с гуашью, плотная бумага любого цвета, небольшие листы, салфетки.</a:t>
            </a:r>
          </a:p>
          <a:p>
            <a:pPr algn="just"/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000" dirty="0" smtClean="0">
                <a:latin typeface="Times New Roman"/>
                <a:cs typeface="Times New Roman"/>
              </a:rPr>
              <a:t>пальцем набирается выбранная краска и наносятся точки-пятнышки </a:t>
            </a:r>
            <a:r>
              <a:rPr lang="ru-RU" sz="2000" dirty="0">
                <a:latin typeface="Times New Roman"/>
                <a:cs typeface="Times New Roman"/>
              </a:rPr>
              <a:t>на бумагу</a:t>
            </a:r>
            <a:r>
              <a:rPr lang="ru-RU" sz="2000" dirty="0" smtClean="0">
                <a:latin typeface="Times New Roman"/>
                <a:cs typeface="Times New Roman"/>
              </a:rPr>
              <a:t>. Каждый раз с палитры берется другой  (приближенный) цвет. После </a:t>
            </a:r>
            <a:r>
              <a:rPr lang="ru-RU" sz="2000" dirty="0">
                <a:latin typeface="Times New Roman"/>
                <a:cs typeface="Times New Roman"/>
              </a:rPr>
              <a:t>работы </a:t>
            </a:r>
            <a:r>
              <a:rPr lang="ru-RU" sz="2000" dirty="0" smtClean="0">
                <a:latin typeface="Times New Roman"/>
                <a:cs typeface="Times New Roman"/>
              </a:rPr>
              <a:t>пальцы </a:t>
            </a:r>
            <a:r>
              <a:rPr lang="ru-RU" sz="2000" dirty="0">
                <a:latin typeface="Times New Roman"/>
                <a:cs typeface="Times New Roman"/>
              </a:rPr>
              <a:t>вытираются салфеткой, затем гуашь легко смывается.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39604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732" y="404664"/>
            <a:ext cx="36952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Средства </a:t>
            </a:r>
            <a:r>
              <a:rPr lang="ru-RU" sz="2000" b="1" dirty="0">
                <a:latin typeface="Times New Roman"/>
                <a:cs typeface="Times New Roman"/>
              </a:rPr>
              <a:t>выразительности: </a:t>
            </a:r>
            <a:r>
              <a:rPr lang="ru-RU" sz="2000" dirty="0">
                <a:latin typeface="Times New Roman"/>
                <a:cs typeface="Times New Roman"/>
              </a:rPr>
              <a:t>точка, линия, </a:t>
            </a:r>
            <a:r>
              <a:rPr lang="ru-RU" sz="2000" dirty="0" smtClean="0">
                <a:latin typeface="Times New Roman"/>
                <a:cs typeface="Times New Roman"/>
              </a:rPr>
              <a:t>пятно.</a:t>
            </a:r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Материалы</a:t>
            </a:r>
            <a:r>
              <a:rPr lang="ru-RU" sz="2000" dirty="0">
                <a:latin typeface="Times New Roman"/>
                <a:cs typeface="Times New Roman"/>
              </a:rPr>
              <a:t>: бумага, гуашь или акварель, кисть, соломинка или коктейльная трубочка, ручка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  <a:endParaRPr lang="ru-RU" sz="2000" dirty="0" smtClean="0"/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000" dirty="0" smtClean="0">
                <a:latin typeface="Times New Roman"/>
                <a:cs typeface="Times New Roman"/>
              </a:rPr>
              <a:t> детям предлагается взять на кисточку немного краски того цвета, какого им хочется, плеснуть «кляксу» на лист бумаги и сложить его вдвое так, чтобы «клякса» отпечаталась на второй половине листа. Затем лист развернуть и рассказать, на кого или на что похожа полученная «клякса». Дорисовать </a:t>
            </a:r>
            <a:r>
              <a:rPr lang="ru-RU" sz="2000" dirty="0" smtClean="0">
                <a:latin typeface="Times New Roman"/>
                <a:cs typeface="Times New Roman"/>
              </a:rPr>
              <a:t>детали.</a:t>
            </a:r>
            <a:endParaRPr lang="ru-RU" sz="2000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779912" y="338328"/>
            <a:ext cx="4906888" cy="107444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Кляксография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268760"/>
            <a:ext cx="4464496" cy="280831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437112"/>
            <a:ext cx="478802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571"/>
            <a:ext cx="4824536" cy="78641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tabLst>
                <a:tab pos="1352550" algn="l"/>
              </a:tabLst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3F75"/>
                </a:solidFill>
                <a:latin typeface="Times New Roman"/>
                <a:cs typeface="Times New Roman"/>
              </a:rPr>
              <a:t>«</a:t>
            </a:r>
            <a:r>
              <a:rPr lang="ru-RU" sz="60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Монотипия»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Users\Людмила\Desktop\Графика\оформление\Детские рисунки\Scan-130128-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096344" cy="25293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Мои фото\Мои рисунки\2015-2016 уч.год\105___02\IMG_1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60402" cy="37333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948690"/>
            <a:ext cx="4752528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/>
              <a:cs typeface="Times New Roman"/>
            </a:endParaRPr>
          </a:p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Средства </a:t>
            </a:r>
            <a:r>
              <a:rPr lang="ru-RU" sz="2400" b="1" dirty="0">
                <a:latin typeface="Times New Roman"/>
                <a:cs typeface="Times New Roman"/>
              </a:rPr>
              <a:t>выразительности: </a:t>
            </a:r>
            <a:r>
              <a:rPr lang="ru-RU" sz="2400" dirty="0">
                <a:latin typeface="Times New Roman"/>
                <a:cs typeface="Times New Roman"/>
              </a:rPr>
              <a:t>пятно, цвет, симметрия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>
                <a:latin typeface="Times New Roman"/>
                <a:cs typeface="Times New Roman"/>
              </a:rPr>
              <a:t>Особый вид техники печатания, при которой краска наносится на лист бумаги (целлофан) или кусочек оргстекла. Потом этот же лист прикладывается к той поверхности, на которую наносится отпечаток. В зависимости от его размера, от направления смешивания цвета получаются различные изображения.</a:t>
            </a:r>
            <a:endParaRPr lang="ru-RU" sz="24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31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2120" y="476672"/>
            <a:ext cx="3275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/>
              <a:cs typeface="Times New Roman"/>
            </a:endParaRPr>
          </a:p>
          <a:p>
            <a:pPr algn="just"/>
            <a:endParaRPr lang="ru-RU" sz="2000" b="1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Способ </a:t>
            </a:r>
            <a:r>
              <a:rPr lang="ru-RU" sz="2000" b="1" dirty="0">
                <a:latin typeface="Times New Roman"/>
                <a:cs typeface="Times New Roman"/>
              </a:rPr>
              <a:t>получения изображения: </a:t>
            </a:r>
            <a:r>
              <a:rPr lang="ru-RU" sz="2000" dirty="0" smtClean="0">
                <a:latin typeface="Times New Roman"/>
                <a:cs typeface="Times New Roman"/>
              </a:rPr>
              <a:t>Намочить водой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лист бумаги. Набрать на кисть краску, которая вам больше всего нравится в данный момент, и нанесите на лист бумаги..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1252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«Рисунок по сырому»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5328592" cy="355699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29000"/>
            <a:ext cx="39959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46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«Рисование по мятой бумаге»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Материалы: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бумага, </a:t>
            </a:r>
            <a:r>
              <a:rPr lang="ru-RU" sz="2400" dirty="0" smtClean="0">
                <a:latin typeface="Times New Roman"/>
                <a:cs typeface="Times New Roman"/>
              </a:rPr>
              <a:t>гуашь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или акварель кисти.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400" dirty="0" smtClean="0">
                <a:latin typeface="Times New Roman"/>
                <a:cs typeface="Times New Roman"/>
              </a:rPr>
              <a:t>лист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бумаги предварительно сминается, затем покрывается красками. В сгибах бумаги(там, где нарушается ее структура) краска при закрашивании делается более интенсивной темной – это называется эффектом мозаики.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12976"/>
            <a:ext cx="5112568" cy="31496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068960"/>
            <a:ext cx="331236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«Рисунок ушными палочками»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E:\Мои документы\Мои фото\Мои рисунки\2015-2016 уч.год\105___02\IMG_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7342"/>
            <a:ext cx="2826293" cy="4040029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522234"/>
            <a:ext cx="51845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Средства выразительности</a:t>
            </a:r>
            <a:r>
              <a:rPr lang="ru-RU" sz="2400" dirty="0">
                <a:latin typeface="Times New Roman"/>
                <a:cs typeface="Times New Roman"/>
              </a:rPr>
              <a:t>: пятно, фактура, цвет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Материалы: </a:t>
            </a:r>
            <a:r>
              <a:rPr lang="ru-RU" sz="2400" dirty="0" smtClean="0">
                <a:latin typeface="Times New Roman"/>
                <a:cs typeface="Times New Roman"/>
              </a:rPr>
              <a:t>краска гуашь или акварель.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Способ </a:t>
            </a:r>
            <a:r>
              <a:rPr lang="ru-RU" sz="2400" b="1" dirty="0">
                <a:latin typeface="Times New Roman"/>
                <a:cs typeface="Times New Roman"/>
              </a:rPr>
              <a:t>получения изображения</a:t>
            </a:r>
            <a:r>
              <a:rPr lang="ru-RU" sz="2400" b="1" dirty="0" smtClean="0">
                <a:latin typeface="Times New Roman"/>
                <a:cs typeface="Times New Roman"/>
              </a:rPr>
              <a:t>: </a:t>
            </a:r>
          </a:p>
          <a:p>
            <a:pPr algn="just"/>
            <a:r>
              <a:rPr lang="ru-RU" sz="2400" dirty="0" smtClean="0">
                <a:latin typeface="Times New Roman"/>
                <a:cs typeface="Times New Roman"/>
              </a:rPr>
              <a:t>Ушной палочкой набираем краску, нужного цвета (начинаем со светлых тонов) и заполняем рисунок прикосновениями  палочки к бумаге. Стараемся не оставлять много белых неокрашенных мест.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292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ои документы\Мои фото\Мои рисунки\2015-2016 уч.год\105___02\IMG_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971035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76672"/>
            <a:ext cx="3275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Средства </a:t>
            </a:r>
            <a:r>
              <a:rPr lang="ru-RU" sz="2000" b="1" dirty="0">
                <a:latin typeface="Times New Roman"/>
                <a:cs typeface="Times New Roman"/>
              </a:rPr>
              <a:t>выразительности</a:t>
            </a:r>
            <a:r>
              <a:rPr lang="ru-RU" sz="2000" dirty="0">
                <a:latin typeface="Times New Roman"/>
                <a:cs typeface="Times New Roman"/>
              </a:rPr>
              <a:t>: точка, фактура.</a:t>
            </a:r>
          </a:p>
          <a:p>
            <a:pPr algn="just"/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Материалы: </a:t>
            </a:r>
            <a:r>
              <a:rPr lang="ru-RU" sz="2000" dirty="0">
                <a:latin typeface="Times New Roman"/>
                <a:cs typeface="Times New Roman"/>
              </a:rPr>
              <a:t>бумага, гуашь, жесткая кисть, кусочек плотного </a:t>
            </a:r>
            <a:r>
              <a:rPr lang="ru-RU" sz="2000" dirty="0" smtClean="0">
                <a:latin typeface="Times New Roman"/>
                <a:cs typeface="Times New Roman"/>
              </a:rPr>
              <a:t>картона</a:t>
            </a:r>
          </a:p>
          <a:p>
            <a:pPr algn="just"/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Способ получения изображения: </a:t>
            </a:r>
            <a:r>
              <a:rPr lang="ru-RU" sz="2000" dirty="0" smtClean="0">
                <a:latin typeface="Times New Roman"/>
                <a:cs typeface="Times New Roman"/>
              </a:rPr>
              <a:t>краску  набрать на </a:t>
            </a:r>
            <a:r>
              <a:rPr lang="ru-RU" sz="2000" dirty="0">
                <a:latin typeface="Times New Roman"/>
                <a:cs typeface="Times New Roman"/>
              </a:rPr>
              <a:t>кисть и </a:t>
            </a:r>
            <a:r>
              <a:rPr lang="ru-RU" sz="2000" dirty="0" smtClean="0">
                <a:latin typeface="Times New Roman"/>
                <a:cs typeface="Times New Roman"/>
              </a:rPr>
              <a:t>ударять </a:t>
            </a:r>
            <a:r>
              <a:rPr lang="ru-RU" sz="2000" dirty="0">
                <a:latin typeface="Times New Roman"/>
                <a:cs typeface="Times New Roman"/>
              </a:rPr>
              <a:t>кистью </a:t>
            </a:r>
            <a:r>
              <a:rPr lang="ru-RU" sz="2000" dirty="0" smtClean="0">
                <a:latin typeface="Times New Roman"/>
                <a:cs typeface="Times New Roman"/>
              </a:rPr>
              <a:t>о кисть над бумагой, будущей картиной. </a:t>
            </a:r>
            <a:r>
              <a:rPr lang="ru-RU" sz="2000" dirty="0">
                <a:latin typeface="Times New Roman"/>
                <a:cs typeface="Times New Roman"/>
              </a:rPr>
              <a:t>Затем </a:t>
            </a:r>
            <a:r>
              <a:rPr lang="ru-RU" sz="2000" dirty="0" smtClean="0">
                <a:latin typeface="Times New Roman"/>
                <a:cs typeface="Times New Roman"/>
              </a:rPr>
              <a:t>прорисовать на листе остальные детали картины, которые угадываются среди набрызганных точек.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505090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«Рисунок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набрызгом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5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7" y="404664"/>
            <a:ext cx="8136904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Вывод:</a:t>
            </a:r>
          </a:p>
          <a:p>
            <a:pPr algn="just"/>
            <a:endParaRPr lang="ru-RU" sz="36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Применение элементов арт-терапии в образовательном процессе позволяет добиваться традиционно высокой качественной успеваемости. Возможность творческой самореализации активизирует социальную активность, формирует активную жизненную позицию, поддерживает интерес и желание учащихся к изучению изобразительного искусства и занятиям изобразительной творческой деятельностью.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7" y="404664"/>
            <a:ext cx="8136904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Что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же такое Арт-терапия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  <a:p>
            <a:pPr algn="just"/>
            <a:endParaRPr lang="ru-RU" sz="36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Арт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-терапия</a:t>
            </a:r>
            <a:r>
              <a:rPr lang="ru-RU" sz="3200" b="1" dirty="0">
                <a:latin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(терапия искусством) </a:t>
            </a:r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- один из методов психологической работы, использующий возможности искусства для достижения положительных изменений в интеллектуальном, эмоциональном и личностном развитии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1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7892" y="1914085"/>
            <a:ext cx="59282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за внимание!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7" y="2204864"/>
            <a:ext cx="4824535" cy="33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9" y="1124744"/>
            <a:ext cx="7416823" cy="4608512"/>
          </a:xfrm>
        </p:spPr>
        <p:txBody>
          <a:bodyPr>
            <a:noAutofit/>
          </a:bodyPr>
          <a:lstStyle/>
          <a:p>
            <a:pPr indent="449580" algn="just">
              <a:spcBef>
                <a:spcPts val="0"/>
              </a:spcBef>
            </a:pPr>
            <a:r>
              <a:rPr lang="ru-RU" sz="3200" b="1" i="1" kern="1400" dirty="0">
                <a:solidFill>
                  <a:srgbClr val="000000"/>
                </a:solidFill>
                <a:latin typeface="Times New Roman"/>
              </a:rPr>
              <a:t>не научить ребенка рисовать, а помочь посредством рисования справиться с проблемами, вызывающими у него запредельные эмоции, дать выход творческой энергии. Учитель вооружает  ребенка одним из доступных и приятных для него способов снятия эмоционального напряжения и на будущее</a:t>
            </a:r>
            <a:r>
              <a:rPr lang="ru-RU" sz="3200" i="1" kern="1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kern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kern="1400" dirty="0">
                <a:solidFill>
                  <a:srgbClr val="FF0000"/>
                </a:solidFill>
                <a:latin typeface="Times New Roman"/>
              </a:rPr>
              <a:t>Цель Арт-</a:t>
            </a:r>
            <a:r>
              <a:rPr lang="ru-RU" b="1" i="1" kern="1400" dirty="0" smtClean="0">
                <a:solidFill>
                  <a:srgbClr val="FF0000"/>
                </a:solidFill>
                <a:latin typeface="Times New Roman"/>
              </a:rPr>
              <a:t>терапии: </a:t>
            </a:r>
            <a:r>
              <a:rPr lang="ru-RU" b="1" i="1" kern="1400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b="1" i="1" kern="1400" dirty="0">
                <a:solidFill>
                  <a:srgbClr val="FF0000"/>
                </a:solidFill>
                <a:latin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5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i="1" kern="1400" dirty="0" smtClean="0">
                <a:solidFill>
                  <a:srgbClr val="000000"/>
                </a:solidFill>
                <a:latin typeface="Times New Roman"/>
              </a:rPr>
              <a:t>Методами арт-терапии можно справиться с различными негативными состояниями, такими как:</a:t>
            </a:r>
          </a:p>
          <a:p>
            <a:pPr algn="just"/>
            <a:r>
              <a:rPr lang="ru-RU" sz="3200" b="1" i="1" kern="1400" dirty="0" smtClean="0">
                <a:solidFill>
                  <a:srgbClr val="000000"/>
                </a:solidFill>
                <a:latin typeface="Times New Roman"/>
              </a:rPr>
              <a:t>- тревожность,</a:t>
            </a:r>
          </a:p>
          <a:p>
            <a:pPr algn="just"/>
            <a:r>
              <a:rPr lang="ru-RU" sz="3200" b="1" i="1" kern="1400" dirty="0" smtClean="0">
                <a:solidFill>
                  <a:srgbClr val="000000"/>
                </a:solidFill>
                <a:latin typeface="Times New Roman"/>
              </a:rPr>
              <a:t>- страхи,</a:t>
            </a:r>
          </a:p>
          <a:p>
            <a:pPr algn="just"/>
            <a:r>
              <a:rPr lang="ru-RU" sz="3200" b="1" i="1" kern="1400" dirty="0" smtClean="0">
                <a:solidFill>
                  <a:srgbClr val="000000"/>
                </a:solidFill>
                <a:latin typeface="Times New Roman"/>
              </a:rPr>
              <a:t>- депрессия,</a:t>
            </a:r>
          </a:p>
          <a:p>
            <a:pPr algn="just"/>
            <a:r>
              <a:rPr lang="ru-RU" sz="3200" b="1" i="1" kern="1400" dirty="0" smtClean="0">
                <a:solidFill>
                  <a:srgbClr val="000000"/>
                </a:solidFill>
                <a:latin typeface="Times New Roman"/>
              </a:rPr>
              <a:t>- агрессивность и многими другими психологическими проблемами, которые мешают человеку жить и тормозят его развитие.</a:t>
            </a:r>
          </a:p>
          <a:p>
            <a:pPr marL="0" indent="0">
              <a:buNone/>
            </a:pPr>
            <a:endParaRPr lang="ru-RU" b="1" i="1" kern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kern="1400" dirty="0" smtClean="0">
                <a:solidFill>
                  <a:srgbClr val="FF0000"/>
                </a:solidFill>
                <a:latin typeface="Times New Roman"/>
              </a:rPr>
              <a:t>С какими проблемами помогает справиться арт-терапия?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2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27783" y="2132856"/>
            <a:ext cx="4536505" cy="30243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charset="0"/>
                <a:ea typeface="Arial" charset="0"/>
                <a:cs typeface="Arial" charset="0"/>
              </a:rPr>
              <a:t>Виды арт-терапии</a:t>
            </a:r>
            <a:endParaRPr lang="ru-RU" sz="2400" b="1" dirty="0">
              <a:solidFill>
                <a:srgbClr val="00206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084168" y="260648"/>
            <a:ext cx="2663825" cy="10795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Изотерапия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335713" y="1628800"/>
            <a:ext cx="2808287" cy="11525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Песочная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терапия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110708" y="3501008"/>
            <a:ext cx="3060700" cy="12239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Цветотерапия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795963" y="5157788"/>
            <a:ext cx="3097212" cy="115093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Куклотерапия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411760" y="5517232"/>
            <a:ext cx="3455987" cy="11525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Музыкотерапия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323528" y="4725144"/>
            <a:ext cx="3095625" cy="10795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Танцетерапия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777" y="3429000"/>
            <a:ext cx="2879725" cy="11525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Фототерапия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179512" y="2132856"/>
            <a:ext cx="2879725" cy="115252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Игротерапия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39552" y="404664"/>
            <a:ext cx="3384550" cy="10795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Сказкотерапия</a:t>
            </a:r>
            <a:endParaRPr lang="ru-RU" sz="2400" dirty="0">
              <a:solidFill>
                <a:srgbClr val="FF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347864" y="980728"/>
            <a:ext cx="3095625" cy="115093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Терапия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8098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968552"/>
          </a:xfrm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Создает положительный эмоциональный настрой в группе;</a:t>
            </a:r>
          </a:p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Способствует развитию коммуникативных навыков ребенка;</a:t>
            </a:r>
          </a:p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Дает возможность ребенку выражать свои чувства в </a:t>
            </a:r>
            <a:r>
              <a:rPr lang="ru-RU" b="1" i="1" kern="1400" dirty="0" err="1" smtClean="0">
                <a:solidFill>
                  <a:srgbClr val="000000"/>
                </a:solidFill>
                <a:latin typeface="Times New Roman"/>
              </a:rPr>
              <a:t>соцально</a:t>
            </a: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приемлемой форме;</a:t>
            </a:r>
          </a:p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Развивает чувство внутреннего контроля;</a:t>
            </a:r>
          </a:p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Способствует творческому самовыражению, развитию воображения, практических навыков изобразительной деятельности;</a:t>
            </a:r>
          </a:p>
          <a:p>
            <a:pPr algn="just">
              <a:buFont typeface="Wingdings" charset="2"/>
              <a:buChar char="v"/>
            </a:pP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Снижает негативные эмоциональные состояния и их проявления.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Отечественные и зарубежные специалисты отмечают позитивные возможности арт-терапии, такие как: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0898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424935" cy="5721499"/>
          </a:xfrm>
        </p:spPr>
        <p:txBody>
          <a:bodyPr/>
          <a:lstStyle/>
          <a:p>
            <a:r>
              <a:rPr lang="ru-RU" sz="3200" b="1" i="1" kern="1400" dirty="0" smtClean="0">
                <a:solidFill>
                  <a:srgbClr val="FF0000"/>
                </a:solidFill>
                <a:latin typeface="Times New Roman"/>
              </a:rPr>
              <a:t>Детский рисунок</a:t>
            </a: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 – это не только обретение спокойствия, но и </a:t>
            </a:r>
            <a:r>
              <a:rPr lang="ru-RU" b="1" i="1" kern="1400" dirty="0" smtClean="0">
                <a:solidFill>
                  <a:srgbClr val="FF0000"/>
                </a:solidFill>
                <a:latin typeface="Times New Roman"/>
              </a:rPr>
              <a:t>способ выплеснуть свои эмоции и переживания.</a:t>
            </a:r>
            <a:endParaRPr lang="ru-RU" b="1" i="1" kern="1400" dirty="0">
              <a:solidFill>
                <a:srgbClr val="FF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2" descr="http://www.asi.ru/upload/iblock/3bf/giperaktivnyj-rebenok-malchik-chto-del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44824"/>
            <a:ext cx="7056784" cy="460851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488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96544"/>
          </a:xfrm>
        </p:spPr>
        <p:txBody>
          <a:bodyPr>
            <a:normAutofit fontScale="85000" lnSpcReduction="20000"/>
          </a:bodyPr>
          <a:lstStyle/>
          <a:p>
            <a:pPr marL="457200" marR="0" indent="-228600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b="1" i="1" kern="1400" dirty="0" err="1">
                <a:solidFill>
                  <a:srgbClr val="000000"/>
                </a:solidFill>
                <a:latin typeface="Times New Roman"/>
              </a:rPr>
              <a:t>Кляксография</a:t>
            </a: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» ;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Монотипия;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Рисунок на стекле, акватипия;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Печать с помощью ушных палочек,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различного бросового материала,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 поролона, тканью, мятой бумаги…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Пальцевая живопись,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 Выдувание рисунка через соломинку</a:t>
            </a:r>
          </a:p>
          <a:p>
            <a:pPr marL="457200" indent="-228600"/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 Рисунок </a:t>
            </a:r>
            <a:r>
              <a:rPr lang="ru-RU" b="1" i="1" kern="1400" dirty="0" err="1" smtClean="0">
                <a:solidFill>
                  <a:srgbClr val="000000"/>
                </a:solidFill>
                <a:latin typeface="Times New Roman"/>
              </a:rPr>
              <a:t>набрызгом</a:t>
            </a:r>
            <a:endParaRPr lang="ru-RU" b="1" i="1" kern="140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228600"/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рисование по точкам;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овощные печати;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пластилиновая живопись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пальцевая живопись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работа с глиной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лепка из соленого теста.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b="1" i="1" kern="1400" dirty="0">
                <a:solidFill>
                  <a:srgbClr val="000000"/>
                </a:solidFill>
                <a:latin typeface="Times New Roman"/>
              </a:rPr>
              <a:t>работа с </a:t>
            </a:r>
            <a:r>
              <a:rPr lang="ru-RU" b="1" i="1" kern="1400" dirty="0" smtClean="0">
                <a:solidFill>
                  <a:srgbClr val="000000"/>
                </a:solidFill>
                <a:latin typeface="Times New Roman"/>
              </a:rPr>
              <a:t>бумагой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……. и многие другие техники арт-терапии</a:t>
            </a:r>
            <a:endParaRPr lang="ru-RU" b="1" kern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Техники рисования используемые в арт-терапии на уроках изобразительного искусства: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526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186808" cy="151216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«Пластилиновая живопись»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Мои документы\Мои фото\Мои рисунки\2015-2016 уч.год\конец 2015 г\105___02\IMG_1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775176" cy="230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4427230" cy="281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63605"/>
            <a:ext cx="4673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cs typeface="Times New Roman"/>
              </a:rPr>
              <a:t>Средства выразительности: </a:t>
            </a:r>
            <a:r>
              <a:rPr lang="ru-RU" sz="2000" dirty="0">
                <a:latin typeface="Times New Roman"/>
                <a:cs typeface="Times New Roman"/>
              </a:rPr>
              <a:t>точка, линия, </a:t>
            </a:r>
            <a:r>
              <a:rPr lang="ru-RU" sz="2000" dirty="0" smtClean="0">
                <a:latin typeface="Times New Roman"/>
                <a:cs typeface="Times New Roman"/>
              </a:rPr>
              <a:t> пятно, цвет, фактура.</a:t>
            </a:r>
            <a:endParaRPr lang="ru-RU" sz="2000" dirty="0"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Материалы: </a:t>
            </a:r>
            <a:r>
              <a:rPr lang="ru-RU" sz="2000" dirty="0" smtClean="0">
                <a:latin typeface="Times New Roman"/>
                <a:cs typeface="Times New Roman"/>
              </a:rPr>
              <a:t>плотная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бумага, стекло, пластилин, маркер или фломастер, стеки.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148" y="1663934"/>
            <a:ext cx="85573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Способ </a:t>
            </a:r>
            <a:r>
              <a:rPr lang="ru-RU" sz="2000" b="1" dirty="0">
                <a:latin typeface="Times New Roman"/>
                <a:cs typeface="Times New Roman"/>
              </a:rPr>
              <a:t>получения изображения</a:t>
            </a:r>
            <a:r>
              <a:rPr lang="ru-RU" sz="2000" b="1" dirty="0" smtClean="0">
                <a:latin typeface="Times New Roman"/>
                <a:cs typeface="Times New Roman"/>
              </a:rPr>
              <a:t>: </a:t>
            </a:r>
          </a:p>
          <a:p>
            <a:pPr algn="just"/>
            <a:r>
              <a:rPr lang="ru-RU" sz="2000" dirty="0" smtClean="0">
                <a:latin typeface="Times New Roman"/>
                <a:cs typeface="Times New Roman"/>
              </a:rPr>
              <a:t>1.На стекле </a:t>
            </a:r>
            <a:r>
              <a:rPr lang="ru-RU" sz="2000" dirty="0">
                <a:latin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cs typeface="Times New Roman"/>
              </a:rPr>
              <a:t>бводим маркером выбранный рисунок. Полученные контуры заполняем  пластилином нужного цвета. Переворачиваем стекло. Работа готова.</a:t>
            </a:r>
          </a:p>
          <a:p>
            <a:pPr algn="just"/>
            <a:r>
              <a:rPr lang="ru-RU" sz="2000" dirty="0" smtClean="0">
                <a:latin typeface="Times New Roman"/>
                <a:cs typeface="Times New Roman"/>
              </a:rPr>
              <a:t>2.На плотной бумаге выкладывается пластилин тонким слоем  и пальцами </a:t>
            </a:r>
            <a:r>
              <a:rPr lang="ru-RU" sz="2000" dirty="0">
                <a:latin typeface="Times New Roman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cs typeface="Times New Roman"/>
              </a:rPr>
              <a:t>давливаем-растягиваем его по бумаге. Стеками придаем фактуру пластилину, из тонких жгутиков выкладываем другие элементы.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442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2422</TotalTime>
  <Words>1032</Words>
  <Application>Microsoft Macintosh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«Использование методов и приемов арт-терапии на уроках изобразительного искусства»</vt:lpstr>
      <vt:lpstr>Презентация PowerPoint</vt:lpstr>
      <vt:lpstr>Цель Арт-терапии:  </vt:lpstr>
      <vt:lpstr>С какими проблемами помогает справиться арт-терапия?</vt:lpstr>
      <vt:lpstr>Презентация PowerPoint</vt:lpstr>
      <vt:lpstr> Отечественные и зарубежные специалисты отмечают позитивные возможности арт-терапии, такие как:</vt:lpstr>
      <vt:lpstr>Презентация PowerPoint</vt:lpstr>
      <vt:lpstr>Техники рисования используемые в арт-терапии на уроках изобразительного искусства:</vt:lpstr>
      <vt:lpstr>«Пластилиновая живопись»</vt:lpstr>
      <vt:lpstr>«Выдувание рисунка через  трубочку»</vt:lpstr>
      <vt:lpstr> «Печать природными материалами»  </vt:lpstr>
      <vt:lpstr>«Пальчиковая живопись»</vt:lpstr>
      <vt:lpstr>«Кляксография»</vt:lpstr>
      <vt:lpstr> «Монотипия»</vt:lpstr>
      <vt:lpstr>«Рисунок по сырому»</vt:lpstr>
      <vt:lpstr> «Рисование по мятой бумаге»  </vt:lpstr>
      <vt:lpstr>«Рисунок ушными палочками»  </vt:lpstr>
      <vt:lpstr>«Рисунок набрызгом»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</dc:title>
  <dc:creator>Людмила</dc:creator>
  <cp:lastModifiedBy>MacBook</cp:lastModifiedBy>
  <cp:revision>78</cp:revision>
  <dcterms:created xsi:type="dcterms:W3CDTF">2015-11-16T16:13:39Z</dcterms:created>
  <dcterms:modified xsi:type="dcterms:W3CDTF">2017-08-28T13:03:34Z</dcterms:modified>
</cp:coreProperties>
</file>